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47"/>
  </p:notesMasterIdLst>
  <p:sldIdLst>
    <p:sldId id="256" r:id="rId5"/>
    <p:sldId id="553" r:id="rId6"/>
    <p:sldId id="556" r:id="rId7"/>
    <p:sldId id="557" r:id="rId8"/>
    <p:sldId id="403" r:id="rId9"/>
    <p:sldId id="404" r:id="rId10"/>
    <p:sldId id="558" r:id="rId11"/>
    <p:sldId id="298" r:id="rId12"/>
    <p:sldId id="401" r:id="rId13"/>
    <p:sldId id="406" r:id="rId14"/>
    <p:sldId id="559" r:id="rId15"/>
    <p:sldId id="578" r:id="rId16"/>
    <p:sldId id="508" r:id="rId17"/>
    <p:sldId id="514" r:id="rId18"/>
    <p:sldId id="561" r:id="rId19"/>
    <p:sldId id="562" r:id="rId20"/>
    <p:sldId id="563" r:id="rId21"/>
    <p:sldId id="564" r:id="rId22"/>
    <p:sldId id="522" r:id="rId23"/>
    <p:sldId id="560" r:id="rId24"/>
    <p:sldId id="565" r:id="rId25"/>
    <p:sldId id="577" r:id="rId26"/>
    <p:sldId id="425" r:id="rId27"/>
    <p:sldId id="460" r:id="rId28"/>
    <p:sldId id="464" r:id="rId29"/>
    <p:sldId id="579" r:id="rId30"/>
    <p:sldId id="471" r:id="rId31"/>
    <p:sldId id="469" r:id="rId32"/>
    <p:sldId id="472" r:id="rId33"/>
    <p:sldId id="487" r:id="rId34"/>
    <p:sldId id="525" r:id="rId35"/>
    <p:sldId id="541" r:id="rId36"/>
    <p:sldId id="542" r:id="rId37"/>
    <p:sldId id="543" r:id="rId38"/>
    <p:sldId id="528" r:id="rId39"/>
    <p:sldId id="523" r:id="rId40"/>
    <p:sldId id="571" r:id="rId41"/>
    <p:sldId id="572" r:id="rId42"/>
    <p:sldId id="573" r:id="rId43"/>
    <p:sldId id="574" r:id="rId44"/>
    <p:sldId id="575" r:id="rId45"/>
    <p:sldId id="576"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0051"/>
    <a:srgbClr val="1C7665"/>
    <a:srgbClr val="147ABA"/>
    <a:srgbClr val="5C7F2C"/>
    <a:srgbClr val="BA2621"/>
    <a:srgbClr val="E8A22F"/>
    <a:srgbClr val="F47021"/>
    <a:srgbClr val="624A59"/>
    <a:srgbClr val="44593B"/>
    <a:srgbClr val="93B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13" autoAdjust="0"/>
    <p:restoredTop sz="70184" autoAdjust="0"/>
  </p:normalViewPr>
  <p:slideViewPr>
    <p:cSldViewPr snapToGrid="0">
      <p:cViewPr varScale="1">
        <p:scale>
          <a:sx n="81" d="100"/>
          <a:sy n="81" d="100"/>
        </p:scale>
        <p:origin x="1602" y="60"/>
      </p:cViewPr>
      <p:guideLst/>
    </p:cSldViewPr>
  </p:slideViewPr>
  <p:notesTextViewPr>
    <p:cViewPr>
      <p:scale>
        <a:sx n="1" d="1"/>
        <a:sy n="1" d="1"/>
      </p:scale>
      <p:origin x="0" y="0"/>
    </p:cViewPr>
  </p:notesTextViewPr>
  <p:sorterViewPr>
    <p:cViewPr>
      <p:scale>
        <a:sx n="138" d="100"/>
        <a:sy n="138" d="100"/>
      </p:scale>
      <p:origin x="0" y="-1279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511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2449225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dirty="0" smtClean="0"/>
              <a:t>Tourism is </a:t>
            </a:r>
            <a:r>
              <a:rPr lang="en-US" b="1" dirty="0" smtClean="0"/>
              <a:t>complex </a:t>
            </a:r>
            <a:r>
              <a:rPr lang="en-US" dirty="0" smtClean="0"/>
              <a:t>because it involves many different sectors, such as attractions, transport, hotels, restaurants, and other services. All these elements work together to create the tourism experience.</a:t>
            </a:r>
          </a:p>
          <a:p>
            <a:endParaRPr lang="en-US" dirty="0" smtClean="0"/>
          </a:p>
          <a:p>
            <a:r>
              <a:rPr lang="en-US" dirty="0" smtClean="0"/>
              <a:t>Tourism is also </a:t>
            </a:r>
            <a:r>
              <a:rPr lang="en-US" b="1" dirty="0" smtClean="0"/>
              <a:t>intangible and perishable</a:t>
            </a:r>
            <a:r>
              <a:rPr lang="en-US" dirty="0" smtClean="0"/>
              <a:t>. It is intangible because it cannot be physically touched, as it mainly consists of experiences. It is perishable because it cannot be stored; for example, a hotel room that is not sold today is lost forever. </a:t>
            </a:r>
            <a:r>
              <a:rPr lang="en-US" b="1" dirty="0" smtClean="0"/>
              <a:t>Revenue lost today is lost forever</a:t>
            </a:r>
            <a:r>
              <a:rPr lang="en-US" dirty="0" smtClean="0"/>
              <a:t>. In addition, production and consumption happen at the same time, because tourists experience the service while it is being delivered.</a:t>
            </a:r>
          </a:p>
          <a:p>
            <a:r>
              <a:rPr lang="en-US" dirty="0" smtClean="0"/>
              <a:t>Tourism is not a physical product. Visitors cannot see or try the experience before buying it, so </a:t>
            </a:r>
            <a:r>
              <a:rPr lang="en-US" b="1" dirty="0" smtClean="0"/>
              <a:t>communication</a:t>
            </a:r>
            <a:r>
              <a:rPr lang="en-US" dirty="0" smtClean="0"/>
              <a:t> is essential to help them imagine what they will live.</a:t>
            </a:r>
          </a:p>
          <a:p>
            <a:r>
              <a:rPr lang="en-US" dirty="0" smtClean="0"/>
              <a:t>Tourism services cannot be stored. If an experience is not booked, the opportunity is lost. For this reason, it is important to make the product </a:t>
            </a:r>
            <a:r>
              <a:rPr lang="en-US" b="1" dirty="0" smtClean="0"/>
              <a:t>easy to find and easy to book.</a:t>
            </a:r>
          </a:p>
          <a:p>
            <a:r>
              <a:rPr lang="en-US" dirty="0" smtClean="0"/>
              <a:t>This is especially important in rural and marginal areas, where destinations are less known and visitor flows are less predictable. </a:t>
            </a:r>
            <a:r>
              <a:rPr lang="en-US" b="1" dirty="0" smtClean="0"/>
              <a:t>Clear communication, storytelling and accessible sales channels </a:t>
            </a:r>
            <a:r>
              <a:rPr lang="en-US" dirty="0" smtClean="0"/>
              <a:t>help reduce uncertainty and attract visitors.</a:t>
            </a:r>
          </a:p>
          <a:p>
            <a:endParaRPr lang="en-US" dirty="0" smtClean="0"/>
          </a:p>
          <a:p>
            <a:r>
              <a:rPr lang="en-US" dirty="0" smtClean="0"/>
              <a:t>Finally, the </a:t>
            </a:r>
            <a:r>
              <a:rPr lang="en-US" b="1" dirty="0" smtClean="0"/>
              <a:t>human factor plays a very important role</a:t>
            </a:r>
            <a:r>
              <a:rPr lang="en-US" dirty="0" smtClean="0"/>
              <a:t>. Staff members influence the quality of the experience through their professionalism and interaction with customers. At the same time, the customer actively participates in the service and is not just a passive consumer. For this reason, the tourism experience strongly depends on human interactions.</a:t>
            </a:r>
          </a:p>
          <a:p>
            <a:endParaRPr lang="it-IT" dirty="0"/>
          </a:p>
        </p:txBody>
      </p:sp>
    </p:spTree>
    <p:extLst>
      <p:ext uri="{BB962C8B-B14F-4D97-AF65-F5344CB8AC3E}">
        <p14:creationId xmlns:p14="http://schemas.microsoft.com/office/powerpoint/2010/main" val="62335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b="1" dirty="0" smtClean="0"/>
              <a:t>Tourists are not all the same. It is impossible for a tourism product to satisfy everyone</a:t>
            </a:r>
            <a:br>
              <a:rPr lang="en-US" b="1" dirty="0" smtClean="0"/>
            </a:br>
            <a:r>
              <a:rPr lang="en-US" dirty="0" smtClean="0"/>
              <a:t>They have different motivations, interests, expectations, and travel styles.</a:t>
            </a:r>
            <a:br>
              <a:rPr lang="en-US" dirty="0" smtClean="0"/>
            </a:br>
            <a:r>
              <a:rPr lang="en-US" dirty="0" smtClean="0"/>
              <a:t>Some look for relax, others for adventure, others for cultural learning or authentic local experiences.</a:t>
            </a:r>
          </a:p>
          <a:p>
            <a:r>
              <a:rPr lang="en-US" dirty="0" smtClean="0"/>
              <a:t>For this reason, tourism products need to be designed for specific groups of visitors.</a:t>
            </a:r>
            <a:br>
              <a:rPr lang="en-US" dirty="0" smtClean="0"/>
            </a:br>
            <a:r>
              <a:rPr lang="en-US" dirty="0" smtClean="0"/>
              <a:t>This process is called </a:t>
            </a:r>
            <a:r>
              <a:rPr lang="en-US" b="1" dirty="0" smtClean="0"/>
              <a:t>market segmentation</a:t>
            </a:r>
            <a:r>
              <a:rPr lang="en-US" dirty="0" smtClean="0"/>
              <a:t>.</a:t>
            </a:r>
          </a:p>
          <a:p>
            <a:endParaRPr lang="en-US" dirty="0" smtClean="0"/>
          </a:p>
          <a:p>
            <a:endParaRPr lang="it-IT" dirty="0"/>
          </a:p>
        </p:txBody>
      </p:sp>
    </p:spTree>
    <p:extLst>
      <p:ext uri="{BB962C8B-B14F-4D97-AF65-F5344CB8AC3E}">
        <p14:creationId xmlns:p14="http://schemas.microsoft.com/office/powerpoint/2010/main" val="3398524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dirty="0" smtClean="0"/>
              <a:t>Tourists have different needs, expectations, and personal characteristics. </a:t>
            </a:r>
            <a:r>
              <a:rPr lang="en-US" b="1" dirty="0" smtClean="0"/>
              <a:t>It is impossible for a tourist product to satisfy everyone</a:t>
            </a:r>
          </a:p>
          <a:p>
            <a:r>
              <a:rPr lang="en-US" dirty="0" smtClean="0"/>
              <a:t>A family with children needs short visits, safe areas, and activities that are easy and interesting for kids</a:t>
            </a:r>
          </a:p>
          <a:p>
            <a:r>
              <a:rPr lang="en-US" dirty="0" smtClean="0"/>
              <a:t>An older visitor needs easy access, places to rest, and a slower pace.</a:t>
            </a:r>
          </a:p>
          <a:p>
            <a:r>
              <a:rPr lang="en-US" dirty="0" smtClean="0"/>
              <a:t>Some visitors expect a structured guided tour</a:t>
            </a:r>
          </a:p>
          <a:p>
            <a:r>
              <a:rPr lang="en-US" dirty="0" smtClean="0"/>
              <a:t>Others expect to explore freely and at their own pace</a:t>
            </a:r>
          </a:p>
          <a:p>
            <a:r>
              <a:rPr lang="en-US" dirty="0" smtClean="0"/>
              <a:t>Some visitors prefer luxury hotels and </a:t>
            </a:r>
            <a:r>
              <a:rPr lang="en-US" dirty="0" err="1" smtClean="0"/>
              <a:t>organised</a:t>
            </a:r>
            <a:r>
              <a:rPr lang="en-US" dirty="0" smtClean="0"/>
              <a:t> services</a:t>
            </a:r>
          </a:p>
          <a:p>
            <a:r>
              <a:rPr lang="en-US" dirty="0" smtClean="0"/>
              <a:t>Others prefer low-cost options and simple accommodation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Divide customers into groups of people </a:t>
            </a:r>
            <a:r>
              <a:rPr lang="en-US" b="1" dirty="0" smtClean="0"/>
              <a:t>who are similar to each other and different from other groups</a:t>
            </a:r>
            <a:r>
              <a:rPr lang="en-US" dirty="0" smtClean="0"/>
              <a:t>.</a:t>
            </a:r>
            <a:endParaRPr lang="it-IT" b="1" dirty="0" smtClean="0"/>
          </a:p>
          <a:p>
            <a:endParaRPr lang="en-US" dirty="0" smtClean="0"/>
          </a:p>
          <a:p>
            <a:endParaRPr lang="it-IT" dirty="0"/>
          </a:p>
        </p:txBody>
      </p:sp>
    </p:spTree>
    <p:extLst>
      <p:ext uri="{BB962C8B-B14F-4D97-AF65-F5344CB8AC3E}">
        <p14:creationId xmlns:p14="http://schemas.microsoft.com/office/powerpoint/2010/main" val="3209517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it-IT" dirty="0" err="1" smtClean="0"/>
              <a:t>Geographical</a:t>
            </a:r>
            <a:r>
              <a:rPr lang="it-IT" dirty="0" smtClean="0"/>
              <a:t>: </a:t>
            </a:r>
            <a:r>
              <a:rPr lang="en-US" dirty="0" smtClean="0"/>
              <a:t>Domestic tourists</a:t>
            </a:r>
            <a:r>
              <a:rPr lang="en-US" baseline="0" dirty="0" smtClean="0"/>
              <a:t> </a:t>
            </a:r>
            <a:r>
              <a:rPr lang="en-US" dirty="0" smtClean="0"/>
              <a:t>vs</a:t>
            </a:r>
            <a:r>
              <a:rPr lang="en-US" baseline="0" dirty="0" smtClean="0"/>
              <a:t> </a:t>
            </a:r>
            <a:r>
              <a:rPr lang="en-US" dirty="0" smtClean="0"/>
              <a:t>International tourists</a:t>
            </a:r>
          </a:p>
          <a:p>
            <a:r>
              <a:rPr lang="en-US" dirty="0" smtClean="0"/>
              <a:t>Demographic: Families with children</a:t>
            </a:r>
            <a:r>
              <a:rPr lang="en-US" baseline="0" dirty="0" smtClean="0"/>
              <a:t> </a:t>
            </a:r>
            <a:r>
              <a:rPr lang="en-US" dirty="0" smtClean="0"/>
              <a:t>vs</a:t>
            </a:r>
            <a:r>
              <a:rPr lang="en-US" baseline="0" dirty="0" smtClean="0"/>
              <a:t> </a:t>
            </a:r>
            <a:r>
              <a:rPr lang="en-US" dirty="0" smtClean="0"/>
              <a:t>Young adults travelling alone or with friends</a:t>
            </a:r>
          </a:p>
          <a:p>
            <a:r>
              <a:rPr lang="en-US" sz="1200" b="0" dirty="0" err="1" smtClean="0">
                <a:solidFill>
                  <a:schemeClr val="tx1"/>
                </a:solidFill>
              </a:rPr>
              <a:t>Behavioural</a:t>
            </a:r>
            <a:r>
              <a:rPr lang="en-US" sz="1200" b="1" dirty="0" smtClean="0">
                <a:solidFill>
                  <a:schemeClr val="tx1"/>
                </a:solidFill>
              </a:rPr>
              <a:t>: </a:t>
            </a:r>
            <a:r>
              <a:rPr lang="en-US" dirty="0" smtClean="0"/>
              <a:t>Tourists who book well in advance</a:t>
            </a:r>
            <a:r>
              <a:rPr lang="en-US" baseline="0" dirty="0" smtClean="0"/>
              <a:t> </a:t>
            </a:r>
            <a:r>
              <a:rPr lang="en-US" dirty="0" smtClean="0"/>
              <a:t>vs Tourists who book at the last minute</a:t>
            </a:r>
          </a:p>
          <a:p>
            <a:r>
              <a:rPr lang="en-US" sz="1200" b="0" dirty="0" smtClean="0">
                <a:solidFill>
                  <a:schemeClr val="tx1"/>
                </a:solidFill>
              </a:rPr>
              <a:t>Psychographic: </a:t>
            </a:r>
            <a:r>
              <a:rPr lang="en-US" dirty="0" smtClean="0"/>
              <a:t>People with an active lifestyle vs People with a relaxed lifestyle</a:t>
            </a:r>
          </a:p>
          <a:p>
            <a:endParaRPr lang="it-IT" b="0" dirty="0" smtClean="0"/>
          </a:p>
          <a:p>
            <a:endParaRPr lang="en-US" dirty="0" smtClean="0"/>
          </a:p>
          <a:p>
            <a:endParaRPr lang="it-IT" dirty="0"/>
          </a:p>
        </p:txBody>
      </p:sp>
    </p:spTree>
    <p:extLst>
      <p:ext uri="{BB962C8B-B14F-4D97-AF65-F5344CB8AC3E}">
        <p14:creationId xmlns:p14="http://schemas.microsoft.com/office/powerpoint/2010/main" val="3215751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dirty="0" smtClean="0"/>
              <a:t>After segmentation, we choose which group of tourists we want to focus on.</a:t>
            </a:r>
          </a:p>
          <a:p>
            <a:r>
              <a:rPr lang="en-US" b="1" dirty="0" smtClean="0"/>
              <a:t>Examples:</a:t>
            </a:r>
            <a:endParaRPr lang="en-US" dirty="0" smtClean="0"/>
          </a:p>
          <a:p>
            <a:r>
              <a:rPr lang="en-US" dirty="0" smtClean="0"/>
              <a:t>A: We choose young adults travelling with friends</a:t>
            </a:r>
          </a:p>
          <a:p>
            <a:r>
              <a:rPr lang="en-US" dirty="0" smtClean="0"/>
              <a:t>B: We choose families with children</a:t>
            </a:r>
            <a:br>
              <a:rPr lang="en-US" dirty="0" smtClean="0"/>
            </a:br>
            <a:r>
              <a:rPr lang="en-US" b="0" dirty="0" smtClean="0"/>
              <a:t>We cannot serve everyone, so we choose our target.</a:t>
            </a:r>
          </a:p>
          <a:p>
            <a:endParaRPr lang="it-IT" dirty="0"/>
          </a:p>
        </p:txBody>
      </p:sp>
    </p:spTree>
    <p:extLst>
      <p:ext uri="{BB962C8B-B14F-4D97-AF65-F5344CB8AC3E}">
        <p14:creationId xmlns:p14="http://schemas.microsoft.com/office/powerpoint/2010/main" val="3724357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dirty="0" smtClean="0"/>
              <a:t>Now we describe our target in detail.</a:t>
            </a:r>
          </a:p>
          <a:p>
            <a:r>
              <a:rPr lang="en-US" b="1" dirty="0" smtClean="0"/>
              <a:t>Examples:</a:t>
            </a:r>
            <a:endParaRPr lang="en-US" dirty="0" smtClean="0"/>
          </a:p>
          <a:p>
            <a:r>
              <a:rPr lang="en-US" b="1" dirty="0" smtClean="0"/>
              <a:t>Example A – Young adults</a:t>
            </a:r>
          </a:p>
          <a:p>
            <a:r>
              <a:rPr lang="en-US" dirty="0" smtClean="0"/>
              <a:t>Young adults (25–35), international </a:t>
            </a:r>
            <a:r>
              <a:rPr lang="en-US" dirty="0" err="1" smtClean="0"/>
              <a:t>travellers</a:t>
            </a:r>
            <a:r>
              <a:rPr lang="en-US" dirty="0" smtClean="0"/>
              <a:t>, who travel frequently.</a:t>
            </a:r>
            <a:br>
              <a:rPr lang="en-US" dirty="0" smtClean="0"/>
            </a:br>
            <a:r>
              <a:rPr lang="en-US" dirty="0" smtClean="0"/>
              <a:t>They have an active lifestyle and enjoy discovering new places.</a:t>
            </a:r>
            <a:br>
              <a:rPr lang="en-US" dirty="0" smtClean="0"/>
            </a:br>
            <a:r>
              <a:rPr lang="en-US" dirty="0" smtClean="0"/>
              <a:t>They are interested in authentic experiences, local culture and meeting local people.</a:t>
            </a:r>
          </a:p>
          <a:p>
            <a:r>
              <a:rPr lang="en-US" b="1" dirty="0" smtClean="0"/>
              <a:t>Example B – Families with children</a:t>
            </a:r>
          </a:p>
          <a:p>
            <a:r>
              <a:rPr lang="en-US" dirty="0" smtClean="0"/>
              <a:t>Families with children (30–45), mainly domestic </a:t>
            </a:r>
            <a:r>
              <a:rPr lang="en-US" dirty="0" err="1" smtClean="0"/>
              <a:t>travellers</a:t>
            </a:r>
            <a:r>
              <a:rPr lang="en-US" dirty="0" smtClean="0"/>
              <a:t>, who travel occasionally.</a:t>
            </a:r>
            <a:br>
              <a:rPr lang="en-US" dirty="0" smtClean="0"/>
            </a:br>
            <a:r>
              <a:rPr lang="en-US" dirty="0" smtClean="0"/>
              <a:t>They have a relaxed lifestyle and look for safe and enjoyable activities for both adults and children.</a:t>
            </a:r>
            <a:br>
              <a:rPr lang="en-US" dirty="0" smtClean="0"/>
            </a:br>
            <a:r>
              <a:rPr lang="en-US" dirty="0" smtClean="0"/>
              <a:t>They are interested in nature, local traditions and educational experiences.</a:t>
            </a:r>
          </a:p>
          <a:p>
            <a:r>
              <a:rPr lang="en-US" b="1" dirty="0" smtClean="0"/>
              <a:t>Now we clearly understand who our visitors are and what they are looking for.</a:t>
            </a:r>
            <a:endParaRPr lang="en-US" dirty="0" smtClean="0"/>
          </a:p>
        </p:txBody>
      </p:sp>
    </p:spTree>
    <p:extLst>
      <p:ext uri="{BB962C8B-B14F-4D97-AF65-F5344CB8AC3E}">
        <p14:creationId xmlns:p14="http://schemas.microsoft.com/office/powerpoint/2010/main" val="13624852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it-IT" dirty="0" err="1" smtClean="0"/>
              <a:t>We</a:t>
            </a:r>
            <a:r>
              <a:rPr lang="it-IT" dirty="0" smtClean="0"/>
              <a:t> </a:t>
            </a:r>
            <a:r>
              <a:rPr lang="it-IT" dirty="0" err="1" smtClean="0"/>
              <a:t>identify</a:t>
            </a:r>
            <a:r>
              <a:rPr lang="it-IT" dirty="0" smtClean="0"/>
              <a:t> </a:t>
            </a:r>
            <a:r>
              <a:rPr lang="it-IT" dirty="0" err="1" smtClean="0"/>
              <a:t>what</a:t>
            </a:r>
            <a:r>
              <a:rPr lang="it-IT" dirty="0" smtClean="0"/>
              <a:t> </a:t>
            </a:r>
            <a:r>
              <a:rPr lang="it-IT" dirty="0" err="1" smtClean="0"/>
              <a:t>this</a:t>
            </a:r>
            <a:r>
              <a:rPr lang="it-IT" dirty="0" smtClean="0"/>
              <a:t> target </a:t>
            </a:r>
            <a:r>
              <a:rPr lang="it-IT" b="1" dirty="0" err="1" smtClean="0"/>
              <a:t>needs</a:t>
            </a:r>
            <a:r>
              <a:rPr lang="it-IT" b="1" dirty="0" smtClean="0"/>
              <a:t> and </a:t>
            </a:r>
            <a:r>
              <a:rPr lang="it-IT" b="1" dirty="0" err="1" smtClean="0"/>
              <a:t>expectations</a:t>
            </a:r>
            <a:r>
              <a:rPr lang="it-IT" dirty="0" smtClean="0"/>
              <a:t>.</a:t>
            </a:r>
          </a:p>
          <a:p>
            <a:r>
              <a:rPr lang="it-IT" b="1" dirty="0" err="1" smtClean="0"/>
              <a:t>Examples</a:t>
            </a:r>
            <a:r>
              <a:rPr lang="it-IT" b="1" dirty="0" smtClean="0"/>
              <a:t>:</a:t>
            </a:r>
            <a:endParaRPr lang="it-IT" dirty="0" smtClean="0"/>
          </a:p>
          <a:p>
            <a:r>
              <a:rPr lang="it-IT" dirty="0" smtClean="0"/>
              <a:t>Young</a:t>
            </a:r>
            <a:r>
              <a:rPr lang="it-IT" baseline="0" dirty="0" smtClean="0"/>
              <a:t> </a:t>
            </a:r>
            <a:r>
              <a:rPr lang="it-IT" baseline="0" dirty="0" err="1" smtClean="0"/>
              <a:t>adults</a:t>
            </a:r>
            <a:r>
              <a:rPr lang="it-IT" dirty="0" smtClean="0"/>
              <a:t>: </a:t>
            </a:r>
            <a:r>
              <a:rPr lang="it-IT" dirty="0" err="1" smtClean="0"/>
              <a:t>Need</a:t>
            </a:r>
            <a:r>
              <a:rPr lang="it-IT" dirty="0" smtClean="0"/>
              <a:t> </a:t>
            </a:r>
            <a:r>
              <a:rPr lang="it-IT" dirty="0" err="1" smtClean="0"/>
              <a:t>flexibility</a:t>
            </a:r>
            <a:r>
              <a:rPr lang="it-IT" dirty="0" smtClean="0"/>
              <a:t>, </a:t>
            </a:r>
            <a:r>
              <a:rPr lang="it-IT" dirty="0" err="1" smtClean="0"/>
              <a:t>clear</a:t>
            </a:r>
            <a:r>
              <a:rPr lang="it-IT" dirty="0" smtClean="0"/>
              <a:t> information, easy booking, </a:t>
            </a:r>
            <a:r>
              <a:rPr lang="it-IT" dirty="0" err="1" smtClean="0"/>
              <a:t>active</a:t>
            </a:r>
            <a:r>
              <a:rPr lang="it-IT" dirty="0" smtClean="0"/>
              <a:t> </a:t>
            </a:r>
            <a:r>
              <a:rPr lang="it-IT" dirty="0" err="1" smtClean="0"/>
              <a:t>participation</a:t>
            </a:r>
            <a:r>
              <a:rPr lang="it-IT" dirty="0" smtClean="0"/>
              <a:t>, </a:t>
            </a:r>
            <a:r>
              <a:rPr lang="it-IT" dirty="0" err="1" smtClean="0"/>
              <a:t>contact</a:t>
            </a:r>
            <a:r>
              <a:rPr lang="it-IT" baseline="0" dirty="0" smtClean="0"/>
              <a:t> with </a:t>
            </a:r>
            <a:r>
              <a:rPr lang="it-IT" baseline="0" dirty="0" err="1" smtClean="0"/>
              <a:t>local</a:t>
            </a:r>
            <a:r>
              <a:rPr lang="it-IT" baseline="0" dirty="0" smtClean="0"/>
              <a:t> </a:t>
            </a:r>
            <a:r>
              <a:rPr lang="it-IT" baseline="0" dirty="0" err="1" smtClean="0"/>
              <a:t>people</a:t>
            </a:r>
            <a:endParaRPr lang="it-IT" dirty="0" smtClean="0"/>
          </a:p>
          <a:p>
            <a:r>
              <a:rPr lang="it-IT" dirty="0" smtClean="0"/>
              <a:t>Family: </a:t>
            </a:r>
            <a:r>
              <a:rPr lang="it-IT" dirty="0" err="1" smtClean="0"/>
              <a:t>Need</a:t>
            </a:r>
            <a:r>
              <a:rPr lang="it-IT" dirty="0" smtClean="0"/>
              <a:t> </a:t>
            </a:r>
            <a:r>
              <a:rPr lang="it-IT" dirty="0" err="1" smtClean="0"/>
              <a:t>safe</a:t>
            </a:r>
            <a:r>
              <a:rPr lang="it-IT" baseline="0" dirty="0" smtClean="0"/>
              <a:t> </a:t>
            </a:r>
            <a:r>
              <a:rPr lang="it-IT" baseline="0" dirty="0" err="1" smtClean="0"/>
              <a:t>activities</a:t>
            </a:r>
            <a:r>
              <a:rPr lang="it-IT" dirty="0" smtClean="0"/>
              <a:t>, </a:t>
            </a:r>
            <a:r>
              <a:rPr lang="en-US" dirty="0" smtClean="0"/>
              <a:t>suitable for adults and children</a:t>
            </a:r>
            <a:r>
              <a:rPr lang="it-IT" dirty="0" smtClean="0"/>
              <a:t>, </a:t>
            </a:r>
            <a:r>
              <a:rPr lang="it-IT" dirty="0" err="1" smtClean="0"/>
              <a:t>simple</a:t>
            </a:r>
            <a:r>
              <a:rPr lang="it-IT" dirty="0" smtClean="0"/>
              <a:t> </a:t>
            </a:r>
            <a:r>
              <a:rPr lang="it-IT" dirty="0" err="1" smtClean="0"/>
              <a:t>organisation</a:t>
            </a:r>
            <a:r>
              <a:rPr lang="it-IT" dirty="0" smtClean="0"/>
              <a:t>, educational and </a:t>
            </a:r>
            <a:r>
              <a:rPr lang="it-IT" dirty="0" err="1" smtClean="0"/>
              <a:t>enjoyable</a:t>
            </a:r>
            <a:r>
              <a:rPr lang="it-IT" dirty="0" smtClean="0"/>
              <a:t> </a:t>
            </a:r>
            <a:r>
              <a:rPr lang="it-IT" dirty="0" err="1" smtClean="0"/>
              <a:t>experiences</a:t>
            </a:r>
            <a:endParaRPr lang="it-IT" dirty="0" smtClean="0"/>
          </a:p>
          <a:p>
            <a:r>
              <a:rPr lang="it-IT" b="0" dirty="0" err="1" smtClean="0"/>
              <a:t>Now</a:t>
            </a:r>
            <a:r>
              <a:rPr lang="it-IT" b="0" dirty="0" smtClean="0"/>
              <a:t> </a:t>
            </a:r>
            <a:r>
              <a:rPr lang="it-IT" b="0" dirty="0" err="1" smtClean="0"/>
              <a:t>we</a:t>
            </a:r>
            <a:r>
              <a:rPr lang="it-IT" b="0" dirty="0" smtClean="0"/>
              <a:t> </a:t>
            </a:r>
            <a:r>
              <a:rPr lang="it-IT" b="0" dirty="0" err="1" smtClean="0"/>
              <a:t>understand</a:t>
            </a:r>
            <a:r>
              <a:rPr lang="it-IT" b="0" dirty="0" smtClean="0"/>
              <a:t> </a:t>
            </a:r>
            <a:r>
              <a:rPr lang="it-IT" b="0" dirty="0" err="1" smtClean="0"/>
              <a:t>what</a:t>
            </a:r>
            <a:r>
              <a:rPr lang="it-IT" b="0" dirty="0" smtClean="0"/>
              <a:t> </a:t>
            </a:r>
            <a:r>
              <a:rPr lang="it-IT" b="0" dirty="0" err="1" smtClean="0"/>
              <a:t>they</a:t>
            </a:r>
            <a:r>
              <a:rPr lang="it-IT" b="0" dirty="0" smtClean="0"/>
              <a:t> </a:t>
            </a:r>
            <a:r>
              <a:rPr lang="it-IT" b="0" dirty="0" err="1" smtClean="0"/>
              <a:t>need</a:t>
            </a:r>
            <a:r>
              <a:rPr lang="it-IT" b="0" dirty="0" smtClean="0"/>
              <a:t>.</a:t>
            </a:r>
          </a:p>
          <a:p>
            <a:endParaRPr lang="it-IT" dirty="0"/>
          </a:p>
        </p:txBody>
      </p:sp>
    </p:spTree>
    <p:extLst>
      <p:ext uri="{BB962C8B-B14F-4D97-AF65-F5344CB8AC3E}">
        <p14:creationId xmlns:p14="http://schemas.microsoft.com/office/powerpoint/2010/main" val="3422153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dirty="0" smtClean="0"/>
              <a:t>We transform needs into concrete elements of the product.</a:t>
            </a:r>
          </a:p>
          <a:p>
            <a:r>
              <a:rPr lang="en-US" b="1" dirty="0" smtClean="0"/>
              <a:t>Examples:</a:t>
            </a:r>
            <a:endParaRPr lang="en-US" dirty="0" smtClean="0"/>
          </a:p>
          <a:p>
            <a:r>
              <a:rPr lang="en-US" dirty="0" smtClean="0"/>
              <a:t>Adults travelling with friends: Provide flexible booking and clear communication</a:t>
            </a:r>
          </a:p>
          <a:p>
            <a:r>
              <a:rPr lang="en-US" dirty="0" smtClean="0"/>
              <a:t>families with children: Provide structured </a:t>
            </a:r>
            <a:r>
              <a:rPr lang="en-US" dirty="0" err="1" smtClean="0"/>
              <a:t>organisation</a:t>
            </a:r>
            <a:r>
              <a:rPr lang="en-US" dirty="0" smtClean="0"/>
              <a:t> and clear schedules</a:t>
            </a:r>
          </a:p>
          <a:p>
            <a:r>
              <a:rPr lang="en-US" b="0" dirty="0" smtClean="0"/>
              <a:t>Now we start building the product.</a:t>
            </a:r>
          </a:p>
          <a:p>
            <a:endParaRPr lang="it-IT" dirty="0"/>
          </a:p>
        </p:txBody>
      </p:sp>
    </p:spTree>
    <p:extLst>
      <p:ext uri="{BB962C8B-B14F-4D97-AF65-F5344CB8AC3E}">
        <p14:creationId xmlns:p14="http://schemas.microsoft.com/office/powerpoint/2010/main" val="26635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b="1" dirty="0" smtClean="0"/>
              <a:t>Example:</a:t>
            </a:r>
            <a:r>
              <a:rPr lang="en-US" dirty="0" smtClean="0"/>
              <a:t/>
            </a:r>
            <a:br>
              <a:rPr lang="en-US" dirty="0" smtClean="0"/>
            </a:br>
            <a:r>
              <a:rPr lang="en-US" dirty="0" smtClean="0"/>
              <a:t>If visitors expect guided interpretation of traditions, a trained local guide should be part of the experience.</a:t>
            </a:r>
          </a:p>
          <a:p>
            <a:r>
              <a:rPr lang="en-US" dirty="0" smtClean="0"/>
              <a:t>Every need must be translated into something real in the product.</a:t>
            </a:r>
          </a:p>
          <a:p>
            <a:r>
              <a:rPr lang="en-US" b="1" dirty="0" smtClean="0"/>
              <a:t>Examples:</a:t>
            </a:r>
            <a:endParaRPr lang="en-US" dirty="0" smtClean="0"/>
          </a:p>
          <a:p>
            <a:r>
              <a:rPr lang="en-US" dirty="0" smtClean="0"/>
              <a:t>A: If tourists need flexibility but booking is rigid → bad experience</a:t>
            </a:r>
          </a:p>
          <a:p>
            <a:r>
              <a:rPr lang="en-US" dirty="0" smtClean="0"/>
              <a:t>B: If families need clarity but information is unclear → </a:t>
            </a:r>
            <a:r>
              <a:rPr lang="en-US" b="0" dirty="0" smtClean="0"/>
              <a:t>confusion</a:t>
            </a:r>
            <a:br>
              <a:rPr lang="en-US" b="0" dirty="0" smtClean="0"/>
            </a:br>
            <a:r>
              <a:rPr lang="en-US" b="0" dirty="0" smtClean="0"/>
              <a:t>If a need is not satisfied, the experience will not work.</a:t>
            </a:r>
          </a:p>
          <a:p>
            <a:endParaRPr lang="it-IT" dirty="0"/>
          </a:p>
        </p:txBody>
      </p:sp>
    </p:spTree>
    <p:extLst>
      <p:ext uri="{BB962C8B-B14F-4D97-AF65-F5344CB8AC3E}">
        <p14:creationId xmlns:p14="http://schemas.microsoft.com/office/powerpoint/2010/main" val="1077879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dirty="0" smtClean="0"/>
              <a:t>Before we try to define what a tourism experience is, I would like you to think about your own travel experience.</a:t>
            </a:r>
            <a:br>
              <a:rPr lang="en-US" dirty="0" smtClean="0"/>
            </a:br>
            <a:r>
              <a:rPr lang="en-US" dirty="0" smtClean="0"/>
              <a:t>Think of a trip that you remember particularly well.</a:t>
            </a:r>
          </a:p>
          <a:p>
            <a:r>
              <a:rPr lang="en-GB" sz="1200" kern="1200" dirty="0" smtClean="0">
                <a:solidFill>
                  <a:schemeClr val="tx1"/>
                </a:solidFill>
                <a:effectLst/>
                <a:latin typeface="+mn-lt"/>
                <a:ea typeface="+mn-ea"/>
                <a:cs typeface="+mn-cs"/>
              </a:rPr>
              <a:t>What made that experience memorable? </a:t>
            </a:r>
            <a:endParaRPr lang="en-US" b="0" dirty="0" smtClean="0"/>
          </a:p>
          <a:p>
            <a:r>
              <a:rPr lang="en-US" b="0" dirty="0" smtClean="0"/>
              <a:t>How do we create a tourism experience? How can we transform a tourism product into an experience?</a:t>
            </a:r>
          </a:p>
          <a:p>
            <a:endParaRPr lang="it-IT" dirty="0"/>
          </a:p>
        </p:txBody>
      </p:sp>
    </p:spTree>
    <p:extLst>
      <p:ext uri="{BB962C8B-B14F-4D97-AF65-F5344CB8AC3E}">
        <p14:creationId xmlns:p14="http://schemas.microsoft.com/office/powerpoint/2010/main" val="4162915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1075200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sz="1200" dirty="0" smtClean="0"/>
              <a:t>The experience is </a:t>
            </a:r>
            <a:r>
              <a:rPr lang="en-US" sz="1200" b="1" dirty="0" smtClean="0"/>
              <a:t>personal</a:t>
            </a:r>
            <a:r>
              <a:rPr lang="en-US" sz="1200" dirty="0" smtClean="0"/>
              <a:t>, </a:t>
            </a:r>
            <a:r>
              <a:rPr lang="en-US" sz="1200" b="1" dirty="0" smtClean="0"/>
              <a:t>involves the senses</a:t>
            </a:r>
            <a:r>
              <a:rPr lang="en-US" sz="1200" dirty="0" smtClean="0"/>
              <a:t>, </a:t>
            </a:r>
            <a:r>
              <a:rPr lang="en-US" sz="1200" b="1" dirty="0" smtClean="0"/>
              <a:t>creates connections </a:t>
            </a:r>
            <a:r>
              <a:rPr lang="en-US" sz="1200" dirty="0" smtClean="0"/>
              <a:t>on an emotional, physical, intellectual or social level with the host community</a:t>
            </a:r>
          </a:p>
          <a:p>
            <a:r>
              <a:rPr lang="en-US" sz="1200" dirty="0" smtClean="0"/>
              <a:t>It must create the feeling of </a:t>
            </a:r>
            <a:r>
              <a:rPr lang="en-US" sz="1200" b="1" dirty="0" smtClean="0"/>
              <a:t>being immersed in a place or activity </a:t>
            </a:r>
            <a:r>
              <a:rPr lang="en-US" sz="1200" dirty="0" smtClean="0"/>
              <a:t>and of being involved in </a:t>
            </a:r>
            <a:r>
              <a:rPr lang="en-US" sz="1200" b="1" dirty="0" smtClean="0"/>
              <a:t>authentic relationships </a:t>
            </a:r>
            <a:r>
              <a:rPr lang="en-US" sz="1200" dirty="0" smtClean="0"/>
              <a:t>with local people and culture</a:t>
            </a:r>
          </a:p>
          <a:p>
            <a:r>
              <a:rPr lang="en-US" sz="1200" dirty="0" smtClean="0"/>
              <a:t>Above all, it must create a </a:t>
            </a:r>
            <a:r>
              <a:rPr lang="en-US" sz="1200" b="1" dirty="0" smtClean="0"/>
              <a:t>lasting memory</a:t>
            </a:r>
            <a:endParaRPr lang="en-US" sz="1200" dirty="0" smtClean="0"/>
          </a:p>
          <a:p>
            <a:endParaRPr lang="it-IT" dirty="0"/>
          </a:p>
        </p:txBody>
      </p:sp>
    </p:spTree>
    <p:extLst>
      <p:ext uri="{BB962C8B-B14F-4D97-AF65-F5344CB8AC3E}">
        <p14:creationId xmlns:p14="http://schemas.microsoft.com/office/powerpoint/2010/main" val="2841117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key concept put forward by the authors is that experiences are not ‘produced’ like material goods, nor are they ‘delivered’ like simple services, but are staged (staged) to create an emotional and </a:t>
            </a:r>
            <a:r>
              <a:rPr lang="en-US" b="1" dirty="0" smtClean="0"/>
              <a:t>memorable</a:t>
            </a:r>
            <a:r>
              <a:rPr lang="en-US" dirty="0" smtClean="0"/>
              <a:t> impact on the customer.</a:t>
            </a:r>
          </a:p>
          <a:p>
            <a:endParaRPr lang="it-IT" dirty="0" smtClean="0"/>
          </a:p>
          <a:p>
            <a:endParaRPr lang="it-IT" dirty="0"/>
          </a:p>
        </p:txBody>
      </p:sp>
    </p:spTree>
    <p:extLst>
      <p:ext uri="{BB962C8B-B14F-4D97-AF65-F5344CB8AC3E}">
        <p14:creationId xmlns:p14="http://schemas.microsoft.com/office/powerpoint/2010/main" val="138944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b="1" dirty="0" smtClean="0"/>
              <a:t>Define the level of customer involvement</a:t>
            </a:r>
          </a:p>
          <a:p>
            <a:r>
              <a:rPr lang="en-US" dirty="0" smtClean="0"/>
              <a:t>First of all, we need to decide how actively tourists will participate in the experience.</a:t>
            </a:r>
            <a:br>
              <a:rPr lang="en-US" dirty="0" smtClean="0"/>
            </a:br>
            <a:r>
              <a:rPr lang="en-US" dirty="0" smtClean="0"/>
              <a:t>Will they simply observe, or will they actively take part in the activity?</a:t>
            </a:r>
            <a:br>
              <a:rPr lang="en-US" dirty="0" smtClean="0"/>
            </a:br>
            <a:r>
              <a:rPr lang="en-US" dirty="0" smtClean="0"/>
              <a:t>Experiential tourism usually involves a higher level of participation – for example learning a craft, preparing traditional food, or taking part in local practices.</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Involve the local community</a:t>
            </a:r>
          </a:p>
          <a:p>
            <a:r>
              <a:rPr lang="en-US" dirty="0" smtClean="0"/>
              <a:t>The designer should create opportunities for interaction between visitors and the local community.</a:t>
            </a:r>
            <a:br>
              <a:rPr lang="en-US" dirty="0" smtClean="0"/>
            </a:br>
            <a:r>
              <a:rPr lang="en-US" dirty="0" smtClean="0"/>
              <a:t>This may involve collaborating with local residents, associations, or small producers to develop activities that allow visitors to experience everyday life, traditions, and local knowledge.</a:t>
            </a:r>
            <a:br>
              <a:rPr lang="en-US" dirty="0" smtClean="0"/>
            </a:br>
            <a:r>
              <a:rPr lang="en-US" dirty="0" smtClean="0"/>
              <a:t>The goal is to ensure that the experience is authentic, respectful, and beneficial for the community.</a:t>
            </a:r>
          </a:p>
          <a:p>
            <a:endParaRPr lang="en-US" dirty="0" smtClean="0"/>
          </a:p>
          <a:p>
            <a:r>
              <a:rPr lang="en-US" b="1" dirty="0" smtClean="0"/>
              <a:t>Combine tradition and innovation</a:t>
            </a:r>
          </a:p>
          <a:p>
            <a:r>
              <a:rPr lang="en-US" dirty="0" smtClean="0"/>
              <a:t>Design activities that allow traditional knowledge and practices to be shared and reinterpreted in a contemporary way, for example by creating opportunities for exchange between older and younger members of the community.</a:t>
            </a:r>
          </a:p>
          <a:p>
            <a:r>
              <a:rPr lang="en-US" b="1" dirty="0" smtClean="0"/>
              <a:t>Possible examples</a:t>
            </a:r>
          </a:p>
          <a:p>
            <a:r>
              <a:rPr lang="en-US" b="1" dirty="0" smtClean="0"/>
              <a:t>1️.</a:t>
            </a:r>
            <a:r>
              <a:rPr lang="en-US" b="1" baseline="0" dirty="0" smtClean="0"/>
              <a:t> </a:t>
            </a:r>
            <a:r>
              <a:rPr lang="en-US" b="1" dirty="0" smtClean="0"/>
              <a:t>Reinterpreted traditional craft workshop</a:t>
            </a:r>
          </a:p>
          <a:p>
            <a:r>
              <a:rPr lang="en-US" dirty="0" smtClean="0"/>
              <a:t>An older artisan teaches a traditional technique (for example weaving, ceramics, or woodwork), while a young designer shows how this technique can be applied to contemporary objects.</a:t>
            </a:r>
          </a:p>
          <a:p>
            <a:r>
              <a:rPr lang="en-US" b="1" dirty="0" smtClean="0"/>
              <a:t>tradition</a:t>
            </a:r>
            <a:r>
              <a:rPr lang="en-US" dirty="0" smtClean="0"/>
              <a:t> = craft technique</a:t>
            </a:r>
            <a:br>
              <a:rPr lang="en-US" dirty="0" smtClean="0"/>
            </a:br>
            <a:r>
              <a:rPr lang="en-US" b="1" dirty="0" smtClean="0"/>
              <a:t>innovation</a:t>
            </a:r>
            <a:r>
              <a:rPr lang="en-US" dirty="0" smtClean="0"/>
              <a:t> = new uses, contemporary design</a:t>
            </a:r>
          </a:p>
          <a:p>
            <a:r>
              <a:rPr lang="en-US" b="1" dirty="0" smtClean="0"/>
              <a:t>2️.</a:t>
            </a:r>
            <a:r>
              <a:rPr lang="en-US" b="1" baseline="0" dirty="0" smtClean="0"/>
              <a:t> </a:t>
            </a:r>
            <a:r>
              <a:rPr lang="en-US" b="1" dirty="0" smtClean="0"/>
              <a:t>Intergenerational gastronomic experience</a:t>
            </a:r>
          </a:p>
          <a:p>
            <a:r>
              <a:rPr lang="en-US" dirty="0" smtClean="0"/>
              <a:t>An older member of the community teaches a traditional recipe, while a young chef proposes a more modern reinterpretation of the dish.</a:t>
            </a:r>
          </a:p>
          <a:p>
            <a:r>
              <a:rPr lang="en-US" b="1" dirty="0" smtClean="0"/>
              <a:t>tradition</a:t>
            </a:r>
            <a:r>
              <a:rPr lang="en-US" dirty="0" smtClean="0"/>
              <a:t> = recipe, local ingredients</a:t>
            </a:r>
            <a:br>
              <a:rPr lang="en-US" dirty="0" smtClean="0"/>
            </a:br>
            <a:r>
              <a:rPr lang="en-US" b="1" dirty="0" smtClean="0"/>
              <a:t>innovation</a:t>
            </a:r>
            <a:r>
              <a:rPr lang="en-US" dirty="0" smtClean="0"/>
              <a:t> = contemporary presentation or variation</a:t>
            </a:r>
          </a:p>
          <a:p>
            <a:r>
              <a:rPr lang="en-US" b="1" dirty="0" smtClean="0"/>
              <a:t>3.</a:t>
            </a:r>
            <a:r>
              <a:rPr lang="en-US" dirty="0" smtClean="0"/>
              <a:t> </a:t>
            </a:r>
            <a:r>
              <a:rPr lang="en-US" b="1" dirty="0" smtClean="0"/>
              <a:t>Local storytelling using digital tools</a:t>
            </a:r>
          </a:p>
          <a:p>
            <a:r>
              <a:rPr lang="en-US" dirty="0" smtClean="0"/>
              <a:t>Older residents share stories and memories of the place, while younger participants help transform them into short videos, podcasts, or digital maps.</a:t>
            </a:r>
          </a:p>
          <a:p>
            <a:r>
              <a:rPr lang="en-US" b="1" dirty="0" smtClean="0"/>
              <a:t>tradition</a:t>
            </a:r>
            <a:r>
              <a:rPr lang="en-US" dirty="0" smtClean="0"/>
              <a:t> = oral memory</a:t>
            </a:r>
            <a:br>
              <a:rPr lang="en-US" dirty="0" smtClean="0"/>
            </a:br>
            <a:r>
              <a:rPr lang="en-US" b="1" dirty="0" smtClean="0"/>
              <a:t>innovation</a:t>
            </a:r>
            <a:r>
              <a:rPr lang="en-US" dirty="0" smtClean="0"/>
              <a:t> = digital format</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Connect the experience to the stories of places or people and communicate it through storytelling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Experiences are often more memorable when they are connected to the stories of the place /</a:t>
            </a:r>
            <a:r>
              <a:rPr lang="en-US" baseline="0" dirty="0" smtClean="0"/>
              <a:t> </a:t>
            </a:r>
            <a:r>
              <a:rPr lang="en-US" dirty="0" smtClean="0"/>
              <a:t>persons. Storytelling helps communicate this identity in an engaging and authentic way.</a:t>
            </a:r>
            <a:endParaRPr lang="en-US" b="1" dirty="0" smtClean="0"/>
          </a:p>
          <a:p>
            <a:r>
              <a:rPr lang="en-US" b="1" dirty="0" smtClean="0"/>
              <a:t>Experience:</a:t>
            </a:r>
            <a:r>
              <a:rPr lang="en-US" dirty="0" smtClean="0"/>
              <a:t> traditional bread cooking workshop</a:t>
            </a:r>
          </a:p>
          <a:p>
            <a:r>
              <a:rPr lang="en-US" b="1" dirty="0" smtClean="0"/>
              <a:t>Story:</a:t>
            </a:r>
            <a:r>
              <a:rPr lang="en-US" dirty="0" smtClean="0"/>
              <a:t> The tradition of preparing this bread for special occasions and its role in family life and local culture</a:t>
            </a:r>
          </a:p>
          <a:p>
            <a:r>
              <a:rPr lang="en-US" b="1" dirty="0" smtClean="0"/>
              <a:t>Storytelling:</a:t>
            </a:r>
            <a:r>
              <a:rPr lang="en-US" dirty="0" smtClean="0"/>
              <a:t> the host shares personal memories, explains how the recipe has been passed down through generations, and talks about family traditions while cooking</a:t>
            </a:r>
          </a:p>
          <a:p>
            <a:endParaRPr lang="en-US" dirty="0" smtClean="0"/>
          </a:p>
          <a:p>
            <a:endParaRPr lang="en-US" dirty="0" smtClean="0"/>
          </a:p>
          <a:p>
            <a:endParaRPr lang="it-IT" dirty="0"/>
          </a:p>
        </p:txBody>
      </p:sp>
    </p:spTree>
    <p:extLst>
      <p:ext uri="{BB962C8B-B14F-4D97-AF65-F5344CB8AC3E}">
        <p14:creationId xmlns:p14="http://schemas.microsoft.com/office/powerpoint/2010/main" val="250851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en-US" b="0" dirty="0" smtClean="0"/>
          </a:p>
          <a:p>
            <a:r>
              <a:rPr lang="en-US" dirty="0" smtClean="0"/>
              <a:t>When we design the experience, we need to select activities, services and attractions that are interesting for our target group.</a:t>
            </a:r>
          </a:p>
          <a:p>
            <a:r>
              <a:rPr lang="en-US" dirty="0" smtClean="0"/>
              <a:t>The experience should include elements that are unique to the place, such as local traditions, knowledge or products.</a:t>
            </a:r>
          </a:p>
          <a:p>
            <a:r>
              <a:rPr lang="en-US" dirty="0" smtClean="0"/>
              <a:t>It is also important to involve local people, because collaboration between local actors helps create authentic and meaningful experiences.</a:t>
            </a:r>
          </a:p>
          <a:p>
            <a:endParaRPr lang="en-US" b="0" dirty="0" smtClean="0"/>
          </a:p>
          <a:p>
            <a:r>
              <a:rPr lang="en-US" b="0" dirty="0" smtClean="0"/>
              <a:t>Target group: lovers of the Middle Ages</a:t>
            </a:r>
          </a:p>
          <a:p>
            <a:r>
              <a:rPr lang="en-US" b="0" dirty="0" smtClean="0"/>
              <a:t>Experience offered: participation in a costumed banquet featuring dishes inspired by medieval traditions that are still part of the local culinary heritage, accompanied by medieval music and dance</a:t>
            </a:r>
          </a:p>
          <a:p>
            <a:r>
              <a:rPr lang="en-US" b="0" dirty="0" smtClean="0"/>
              <a:t>Unique elements of the place:</a:t>
            </a:r>
            <a:r>
              <a:rPr lang="en-US" b="0" baseline="0" dirty="0" smtClean="0"/>
              <a:t> </a:t>
            </a:r>
            <a:r>
              <a:rPr lang="en-US" dirty="0" smtClean="0"/>
              <a:t>the local medieval heritage that </a:t>
            </a:r>
            <a:r>
              <a:rPr lang="en-US" dirty="0" err="1" smtClean="0"/>
              <a:t>characterises</a:t>
            </a:r>
            <a:r>
              <a:rPr lang="en-US" dirty="0" smtClean="0"/>
              <a:t> the identity of the destination</a:t>
            </a:r>
            <a:r>
              <a:rPr lang="en-US" baseline="0" dirty="0" smtClean="0"/>
              <a:t> </a:t>
            </a:r>
            <a:r>
              <a:rPr lang="en-US" dirty="0" smtClean="0"/>
              <a:t>(for example castle, local history, traditions and stories connected to the medieval period)</a:t>
            </a:r>
          </a:p>
          <a:p>
            <a:r>
              <a:rPr lang="en-US" b="0" dirty="0" smtClean="0"/>
              <a:t>Banquet venue: rooms within a local castle</a:t>
            </a:r>
          </a:p>
          <a:p>
            <a:r>
              <a:rPr lang="en-US" b="0" dirty="0" smtClean="0"/>
              <a:t>Participation of local community members who recount stories set in the medieval period.</a:t>
            </a:r>
            <a:endParaRPr lang="it-IT" b="0" dirty="0" smtClean="0"/>
          </a:p>
          <a:p>
            <a:endParaRPr lang="it-IT" dirty="0"/>
          </a:p>
        </p:txBody>
      </p:sp>
    </p:spTree>
    <p:extLst>
      <p:ext uri="{BB962C8B-B14F-4D97-AF65-F5344CB8AC3E}">
        <p14:creationId xmlns:p14="http://schemas.microsoft.com/office/powerpoint/2010/main" val="35058721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b="1" dirty="0" smtClean="0"/>
              <a:t>Theme:</a:t>
            </a:r>
            <a:r>
              <a:rPr lang="en-US" dirty="0" smtClean="0"/>
              <a:t/>
            </a:r>
            <a:br>
              <a:rPr lang="en-US" dirty="0" smtClean="0"/>
            </a:br>
            <a:r>
              <a:rPr lang="en-US" dirty="0" smtClean="0"/>
              <a:t>the medieval period (12th–13th century) and the presence of the Knights Templar in the region</a:t>
            </a:r>
          </a:p>
          <a:p>
            <a:r>
              <a:rPr lang="en-US" b="1" dirty="0" smtClean="0"/>
              <a:t>Experience components consistent with the theme:</a:t>
            </a:r>
            <a:endParaRPr lang="en-US" dirty="0" smtClean="0"/>
          </a:p>
          <a:p>
            <a:r>
              <a:rPr lang="en-US" dirty="0" smtClean="0"/>
              <a:t>reconstruction of aspects of medieval lifestyle </a:t>
            </a:r>
          </a:p>
          <a:p>
            <a:r>
              <a:rPr lang="en-US" dirty="0" smtClean="0"/>
              <a:t>presentation of historical weapons used in the period </a:t>
            </a:r>
          </a:p>
          <a:p>
            <a:r>
              <a:rPr lang="en-US" dirty="0" smtClean="0"/>
              <a:t>short course on basic sword-fighting techniques </a:t>
            </a:r>
          </a:p>
          <a:p>
            <a:r>
              <a:rPr lang="en-US" dirty="0" smtClean="0"/>
              <a:t>These elements are coherent with the theme and actively involve visitors.</a:t>
            </a:r>
          </a:p>
          <a:p>
            <a:r>
              <a:rPr lang="en-US" dirty="0" smtClean="0"/>
              <a:t>They help </a:t>
            </a:r>
            <a:r>
              <a:rPr lang="en-US" b="1" dirty="0" smtClean="0"/>
              <a:t>create emotions </a:t>
            </a:r>
            <a:r>
              <a:rPr lang="en-US" dirty="0" smtClean="0"/>
              <a:t>such as:</a:t>
            </a:r>
            <a:br>
              <a:rPr lang="en-US" dirty="0" smtClean="0"/>
            </a:br>
            <a:r>
              <a:rPr lang="en-US" dirty="0" smtClean="0"/>
              <a:t>enthusiasm, involvement and a sense of immersion in the historical period.</a:t>
            </a:r>
          </a:p>
          <a:p>
            <a:endParaRPr lang="it-IT" dirty="0"/>
          </a:p>
        </p:txBody>
      </p:sp>
    </p:spTree>
    <p:extLst>
      <p:ext uri="{BB962C8B-B14F-4D97-AF65-F5344CB8AC3E}">
        <p14:creationId xmlns:p14="http://schemas.microsoft.com/office/powerpoint/2010/main" val="39289224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Example:</a:t>
            </a:r>
            <a:r>
              <a:rPr lang="en-US" dirty="0" smtClean="0"/>
              <a:t/>
            </a:r>
            <a:br>
              <a:rPr lang="en-US" dirty="0" smtClean="0"/>
            </a:br>
            <a:r>
              <a:rPr lang="en-US" dirty="0" smtClean="0"/>
              <a:t>Visitors smell herbs in the countryside, taste traditional dishes, and listen to local music.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Visitors learn by doing: they follow steps, solve small problems, and understand how a traditional pottery is made</a:t>
            </a:r>
            <a:endParaRPr lang="it-IT"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Guests share a communal dinner with residents of the village.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Hiking through rural landscapes or participating in grape harvesting.</a:t>
            </a:r>
          </a:p>
          <a:p>
            <a:endParaRPr lang="it-IT" dirty="0"/>
          </a:p>
        </p:txBody>
      </p:sp>
    </p:spTree>
    <p:extLst>
      <p:ext uri="{BB962C8B-B14F-4D97-AF65-F5344CB8AC3E}">
        <p14:creationId xmlns:p14="http://schemas.microsoft.com/office/powerpoint/2010/main" val="9027736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b="1" dirty="0" smtClean="0"/>
              <a:t>Physical and Technological Resources</a:t>
            </a:r>
          </a:p>
          <a:p>
            <a:r>
              <a:rPr lang="en-US" dirty="0" smtClean="0"/>
              <a:t>Facilities, equipment, and technologies used to provide the service.</a:t>
            </a:r>
          </a:p>
          <a:p>
            <a:r>
              <a:rPr lang="en-US" b="1" dirty="0" smtClean="0"/>
              <a:t>Front-line Staff</a:t>
            </a:r>
          </a:p>
          <a:p>
            <a:r>
              <a:rPr lang="en-US" dirty="0" smtClean="0"/>
              <a:t>Employees who interact directly with tourists.</a:t>
            </a:r>
          </a:p>
          <a:p>
            <a:r>
              <a:rPr lang="en-US" b="1" dirty="0" smtClean="0"/>
              <a:t>Customer (Prosumer)</a:t>
            </a:r>
          </a:p>
          <a:p>
            <a:r>
              <a:rPr lang="en-US" dirty="0" smtClean="0"/>
              <a:t>The tourist actively participates in the experience.</a:t>
            </a:r>
          </a:p>
          <a:p>
            <a:r>
              <a:rPr lang="en-US" b="1" dirty="0" smtClean="0"/>
              <a:t>Example: Ceramic workshop</a:t>
            </a:r>
          </a:p>
          <a:p>
            <a:r>
              <a:rPr lang="en-US" dirty="0" smtClean="0"/>
              <a:t>Material components:</a:t>
            </a:r>
            <a:br>
              <a:rPr lang="en-US" dirty="0" smtClean="0"/>
            </a:br>
            <a:r>
              <a:rPr lang="en-US" dirty="0" smtClean="0"/>
              <a:t>workspace, clay, tools, wheel, kiln (oven for ceramics) </a:t>
            </a:r>
          </a:p>
          <a:p>
            <a:r>
              <a:rPr lang="en-US" dirty="0" smtClean="0"/>
              <a:t>Front-line staff:</a:t>
            </a:r>
            <a:br>
              <a:rPr lang="en-US" dirty="0" smtClean="0"/>
            </a:br>
            <a:r>
              <a:rPr lang="en-US" dirty="0" smtClean="0"/>
              <a:t>artisan guiding the activity and interacting with visitors</a:t>
            </a:r>
          </a:p>
          <a:p>
            <a:r>
              <a:rPr lang="en-US" dirty="0" smtClean="0"/>
              <a:t>Customer (prosumer):</a:t>
            </a:r>
            <a:br>
              <a:rPr lang="en-US" dirty="0" smtClean="0"/>
            </a:br>
            <a:r>
              <a:rPr lang="en-US" dirty="0" smtClean="0"/>
              <a:t>visitors actively participate and create their own ceramic object</a:t>
            </a:r>
          </a:p>
          <a:p>
            <a:endParaRPr lang="en-US" dirty="0" smtClean="0"/>
          </a:p>
          <a:p>
            <a:endParaRPr lang="it-IT" dirty="0"/>
          </a:p>
        </p:txBody>
      </p:sp>
    </p:spTree>
    <p:extLst>
      <p:ext uri="{BB962C8B-B14F-4D97-AF65-F5344CB8AC3E}">
        <p14:creationId xmlns:p14="http://schemas.microsoft.com/office/powerpoint/2010/main" val="12560736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dirty="0" smtClean="0"/>
              <a:t>In</a:t>
            </a:r>
            <a:r>
              <a:rPr lang="en-US" baseline="0" dirty="0" smtClean="0"/>
              <a:t> </a:t>
            </a:r>
            <a:r>
              <a:rPr lang="en-US" baseline="0" dirty="0" err="1" smtClean="0"/>
              <a:t>agri</a:t>
            </a:r>
            <a:r>
              <a:rPr lang="en-US" baseline="0" dirty="0" smtClean="0"/>
              <a:t>-</a:t>
            </a:r>
            <a:r>
              <a:rPr lang="en-US" dirty="0" smtClean="0"/>
              <a:t>tourism experience, the delivery system must reflect the value proposition of authenticity. Facilities, staff, activities, and customer participation all work together to create a genuine rural experience.</a:t>
            </a:r>
            <a:endParaRPr lang="it-IT" dirty="0" smtClean="0"/>
          </a:p>
          <a:p>
            <a:r>
              <a:rPr lang="en-US" b="1" dirty="0" smtClean="0"/>
              <a:t>Physical resources</a:t>
            </a:r>
            <a:r>
              <a:rPr lang="en-US" dirty="0" smtClean="0"/>
              <a:t/>
            </a:r>
            <a:br>
              <a:rPr lang="en-US" dirty="0" smtClean="0"/>
            </a:br>
            <a:r>
              <a:rPr lang="en-US" dirty="0" smtClean="0"/>
              <a:t>farmhouse in the countryside, outdoor terrace with a view, kitchen space for cooking activities, vineyards and rural landscape.</a:t>
            </a:r>
          </a:p>
          <a:p>
            <a:r>
              <a:rPr lang="en-US" b="1" dirty="0" smtClean="0"/>
              <a:t>Front-line staff</a:t>
            </a:r>
            <a:r>
              <a:rPr lang="en-US" dirty="0" smtClean="0"/>
              <a:t/>
            </a:r>
            <a:br>
              <a:rPr lang="en-US" dirty="0" smtClean="0"/>
            </a:br>
            <a:r>
              <a:rPr lang="en-US" dirty="0" smtClean="0"/>
              <a:t>local hosts or farmers who prepare</a:t>
            </a:r>
            <a:r>
              <a:rPr lang="en-US" baseline="0" dirty="0" smtClean="0"/>
              <a:t> a</a:t>
            </a:r>
            <a:r>
              <a:rPr lang="en-US" dirty="0" smtClean="0"/>
              <a:t> traditional dishes , explain local traditions, and guide the cooking experience.</a:t>
            </a:r>
          </a:p>
          <a:p>
            <a:r>
              <a:rPr lang="en-US" b="1" dirty="0" smtClean="0"/>
              <a:t>Customer participation</a:t>
            </a:r>
            <a:r>
              <a:rPr lang="en-US" dirty="0" smtClean="0"/>
              <a:t/>
            </a:r>
            <a:br>
              <a:rPr lang="en-US" dirty="0" smtClean="0"/>
            </a:br>
            <a:r>
              <a:rPr lang="en-US" dirty="0" smtClean="0"/>
              <a:t>guests actively participate in preparing food, learning recipes, and sharing the meal with the hosts.</a:t>
            </a:r>
          </a:p>
        </p:txBody>
      </p:sp>
    </p:spTree>
    <p:extLst>
      <p:ext uri="{BB962C8B-B14F-4D97-AF65-F5344CB8AC3E}">
        <p14:creationId xmlns:p14="http://schemas.microsoft.com/office/powerpoint/2010/main" val="1574478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b="1" dirty="0" smtClean="0"/>
              <a:t>Example:</a:t>
            </a:r>
            <a:r>
              <a:rPr lang="en-US" dirty="0" smtClean="0"/>
              <a:t/>
            </a:r>
            <a:br>
              <a:rPr lang="en-US" dirty="0" smtClean="0"/>
            </a:br>
            <a:r>
              <a:rPr lang="en-US" dirty="0" smtClean="0"/>
              <a:t>A passionate guide explaining local history / traditions can transform a simple visit into a memorable experience.</a:t>
            </a:r>
            <a:endParaRPr lang="it-IT" dirty="0"/>
          </a:p>
        </p:txBody>
      </p:sp>
    </p:spTree>
    <p:extLst>
      <p:ext uri="{BB962C8B-B14F-4D97-AF65-F5344CB8AC3E}">
        <p14:creationId xmlns:p14="http://schemas.microsoft.com/office/powerpoint/2010/main" val="9019687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b="1" dirty="0" smtClean="0"/>
              <a:t>Example 1 </a:t>
            </a:r>
            <a:r>
              <a:rPr lang="en-US" dirty="0" smtClean="0"/>
              <a:t>A short video showing a local artisan weaving or making pottery, with their personal story, can attract visitors who want to learn traditional skills.</a:t>
            </a:r>
          </a:p>
          <a:p>
            <a:r>
              <a:rPr lang="en-US" b="1" dirty="0" smtClean="0"/>
              <a:t>Example 2 </a:t>
            </a:r>
            <a:r>
              <a:rPr lang="en-US" dirty="0" smtClean="0"/>
              <a:t>Photos and reels of a cooking experience with a local family, showing real moments of preparation and sharing food, can inspire tourists to book the experience.</a:t>
            </a:r>
          </a:p>
          <a:p>
            <a:endParaRPr lang="it-IT" dirty="0"/>
          </a:p>
        </p:txBody>
      </p:sp>
    </p:spTree>
    <p:extLst>
      <p:ext uri="{BB962C8B-B14F-4D97-AF65-F5344CB8AC3E}">
        <p14:creationId xmlns:p14="http://schemas.microsoft.com/office/powerpoint/2010/main" val="1109739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sz="9600" dirty="0" smtClean="0">
                <a:solidFill>
                  <a:schemeClr val="tx1"/>
                </a:solidFill>
              </a:rPr>
              <a:t>UNWTO agency of the United Nations responsible for tourism at global level</a:t>
            </a:r>
            <a:endParaRPr lang="it-IT" dirty="0"/>
          </a:p>
        </p:txBody>
      </p:sp>
    </p:spTree>
    <p:extLst>
      <p:ext uri="{BB962C8B-B14F-4D97-AF65-F5344CB8AC3E}">
        <p14:creationId xmlns:p14="http://schemas.microsoft.com/office/powerpoint/2010/main" val="941910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dirty="0" smtClean="0"/>
              <a:t>Once we design the experience, we also need to think about how to communicate it in order to attract visitors.</a:t>
            </a:r>
          </a:p>
          <a:p>
            <a:r>
              <a:rPr lang="en-US" b="1" dirty="0" smtClean="0"/>
              <a:t>Communication should not only give information, but also inspire visitors.</a:t>
            </a:r>
          </a:p>
          <a:p>
            <a:r>
              <a:rPr lang="en-US" dirty="0" smtClean="0"/>
              <a:t>It is important to show the place, the people and the traditions behind the experience.</a:t>
            </a:r>
          </a:p>
          <a:p>
            <a:r>
              <a:rPr lang="en-US" dirty="0" smtClean="0"/>
              <a:t>Stories are very useful because they help visitors understand why the experience is special.</a:t>
            </a:r>
          </a:p>
          <a:p>
            <a:r>
              <a:rPr lang="en-US" dirty="0" smtClean="0"/>
              <a:t>Photos, videos and simple storytelling help visitors imagine the experience before arriving.</a:t>
            </a:r>
          </a:p>
          <a:p>
            <a:r>
              <a:rPr lang="en-US" dirty="0" smtClean="0"/>
              <a:t>Authenticity is very important, especially in rural areas.</a:t>
            </a:r>
          </a:p>
          <a:p>
            <a:r>
              <a:rPr lang="en-US" dirty="0" smtClean="0"/>
              <a:t>Visitors want to see real people and real stories.</a:t>
            </a:r>
          </a:p>
          <a:p>
            <a:endParaRPr lang="it-IT" dirty="0"/>
          </a:p>
        </p:txBody>
      </p:sp>
    </p:spTree>
    <p:extLst>
      <p:ext uri="{BB962C8B-B14F-4D97-AF65-F5344CB8AC3E}">
        <p14:creationId xmlns:p14="http://schemas.microsoft.com/office/powerpoint/2010/main" val="14862780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dirty="0" smtClean="0"/>
              <a:t>Experiences are often offered by many small local providers, especially</a:t>
            </a:r>
            <a:r>
              <a:rPr lang="en-US" baseline="0" dirty="0" smtClean="0"/>
              <a:t> if they’re located in marginal rural areas</a:t>
            </a:r>
            <a:r>
              <a:rPr lang="en-US" dirty="0" smtClean="0"/>
              <a:t>.</a:t>
            </a:r>
          </a:p>
          <a:p>
            <a:r>
              <a:rPr lang="en-US" dirty="0" smtClean="0"/>
              <a:t>Because of this, it is sometimes difficult for visitors to find information or book activities.</a:t>
            </a:r>
          </a:p>
          <a:p>
            <a:r>
              <a:rPr lang="en-US" dirty="0" smtClean="0"/>
              <a:t>This is why visibility and accessibility are important.</a:t>
            </a:r>
          </a:p>
          <a:p>
            <a:r>
              <a:rPr lang="en-US" dirty="0" smtClean="0"/>
              <a:t>Even a very good experience may not attract visitors if it is difficult to find or book.</a:t>
            </a:r>
          </a:p>
          <a:p>
            <a:r>
              <a:rPr lang="en-US" dirty="0" smtClean="0"/>
              <a:t>Large platforms are still trying to find the best way to make these experiences easy to find, easy to book and economically sustainable.</a:t>
            </a:r>
            <a:endParaRPr lang="it-IT" dirty="0"/>
          </a:p>
        </p:txBody>
      </p:sp>
    </p:spTree>
    <p:extLst>
      <p:ext uri="{BB962C8B-B14F-4D97-AF65-F5344CB8AC3E}">
        <p14:creationId xmlns:p14="http://schemas.microsoft.com/office/powerpoint/2010/main" val="30250075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dirty="0" smtClean="0"/>
              <a:t>Experiences can be sold through different channels.</a:t>
            </a:r>
          </a:p>
          <a:p>
            <a:r>
              <a:rPr lang="en-US" dirty="0" smtClean="0"/>
              <a:t>Some are direct, for example through a website or direct contact.</a:t>
            </a:r>
          </a:p>
          <a:p>
            <a:r>
              <a:rPr lang="en-US" dirty="0" smtClean="0"/>
              <a:t>Others are indirect, for example through tour operators or online platforms.</a:t>
            </a:r>
          </a:p>
          <a:p>
            <a:r>
              <a:rPr lang="en-US" dirty="0" smtClean="0"/>
              <a:t>The important point is that visitors should easily understand where to find information and how to book the experience.</a:t>
            </a:r>
          </a:p>
          <a:p>
            <a:endParaRPr lang="it-IT" dirty="0"/>
          </a:p>
        </p:txBody>
      </p:sp>
    </p:spTree>
    <p:extLst>
      <p:ext uri="{BB962C8B-B14F-4D97-AF65-F5344CB8AC3E}">
        <p14:creationId xmlns:p14="http://schemas.microsoft.com/office/powerpoint/2010/main" val="38355587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dirty="0" smtClean="0"/>
              <a:t>Online platforms help visitors discover and book experiences.</a:t>
            </a:r>
          </a:p>
          <a:p>
            <a:r>
              <a:rPr lang="en-US" dirty="0" smtClean="0"/>
              <a:t>They make experiences more visible, especially for international visitors.</a:t>
            </a:r>
          </a:p>
          <a:p>
            <a:r>
              <a:rPr lang="en-US" dirty="0" smtClean="0"/>
              <a:t>They also include reviews, which help visitors feel more confident when choosing an activity.</a:t>
            </a:r>
          </a:p>
          <a:p>
            <a:r>
              <a:rPr lang="en-US" dirty="0" smtClean="0"/>
              <a:t>For small rural providers, these platforms can help reach a wider audience.</a:t>
            </a:r>
          </a:p>
          <a:p>
            <a:endParaRPr lang="it-IT" dirty="0"/>
          </a:p>
        </p:txBody>
      </p:sp>
    </p:spTree>
    <p:extLst>
      <p:ext uri="{BB962C8B-B14F-4D97-AF65-F5344CB8AC3E}">
        <p14:creationId xmlns:p14="http://schemas.microsoft.com/office/powerpoint/2010/main" val="17269506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dirty="0" smtClean="0"/>
              <a:t>There are also online platforms that </a:t>
            </a:r>
            <a:r>
              <a:rPr lang="en-US" dirty="0" err="1" smtClean="0"/>
              <a:t>specialise</a:t>
            </a:r>
            <a:r>
              <a:rPr lang="en-US" dirty="0" smtClean="0"/>
              <a:t> in selling activities and experiences.</a:t>
            </a:r>
          </a:p>
          <a:p>
            <a:r>
              <a:rPr lang="en-US" dirty="0" smtClean="0"/>
              <a:t>These platforms help visitors discover experiences and book them easily.</a:t>
            </a:r>
          </a:p>
          <a:p>
            <a:r>
              <a:rPr lang="en-US" dirty="0" smtClean="0"/>
              <a:t>They are useful especially for small local providers, because they increase visibility and make the booking process simpler.</a:t>
            </a:r>
          </a:p>
          <a:p>
            <a:r>
              <a:rPr lang="en-US" dirty="0" smtClean="0"/>
              <a:t>Some examples are </a:t>
            </a:r>
            <a:r>
              <a:rPr lang="en-US" dirty="0" err="1" smtClean="0"/>
              <a:t>GetYourGuide</a:t>
            </a:r>
            <a:r>
              <a:rPr lang="en-US" dirty="0" smtClean="0"/>
              <a:t>, </a:t>
            </a:r>
            <a:r>
              <a:rPr lang="en-US" dirty="0" err="1" smtClean="0"/>
              <a:t>Viator</a:t>
            </a:r>
            <a:r>
              <a:rPr lang="en-US" dirty="0" smtClean="0"/>
              <a:t>, Airbnb Experiences, </a:t>
            </a:r>
            <a:r>
              <a:rPr lang="en-US" dirty="0" err="1" smtClean="0"/>
              <a:t>Civitatis</a:t>
            </a:r>
            <a:r>
              <a:rPr lang="en-US" dirty="0" smtClean="0"/>
              <a:t> and others.</a:t>
            </a:r>
          </a:p>
          <a:p>
            <a:r>
              <a:rPr lang="en-US" dirty="0" smtClean="0"/>
              <a:t>Visitors often use these platforms when planning their trips.</a:t>
            </a:r>
          </a:p>
          <a:p>
            <a:endParaRPr lang="it-IT" dirty="0"/>
          </a:p>
        </p:txBody>
      </p:sp>
    </p:spTree>
    <p:extLst>
      <p:ext uri="{BB962C8B-B14F-4D97-AF65-F5344CB8AC3E}">
        <p14:creationId xmlns:p14="http://schemas.microsoft.com/office/powerpoint/2010/main" val="18905400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17208637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4076203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14110649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3287377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1761452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pPr marL="0" indent="0">
              <a:lnSpc>
                <a:spcPct val="130000"/>
              </a:lnSpc>
              <a:buNone/>
            </a:pPr>
            <a:r>
              <a:rPr lang="en-US" sz="1200" dirty="0" smtClean="0"/>
              <a:t>Rural areas are often the custodians of traditions and local cultures,</a:t>
            </a:r>
            <a:r>
              <a:rPr lang="en-US" sz="1200" baseline="0" dirty="0" smtClean="0"/>
              <a:t> which forms what we call Intangible Cultural Heritage. They are also places where Sense of Place is more preserved</a:t>
            </a:r>
          </a:p>
          <a:p>
            <a:pPr marL="0" marR="0" lvl="0" indent="0" algn="l" defTabSz="914400" rtl="0" eaLnBrk="1" fontAlgn="auto" latinLnBrk="0" hangingPunct="1">
              <a:lnSpc>
                <a:spcPct val="13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Intangible cultural heritage are traditions, practices, or living expressions of a group or community. This can include oral traditions, performing arts, social practices, rituals, festive events, and traditional crafts. </a:t>
            </a:r>
            <a:endParaRPr lang="it-IT" sz="1200" kern="1200" dirty="0" smtClean="0">
              <a:solidFill>
                <a:schemeClr val="tx1"/>
              </a:solidFill>
              <a:effectLst/>
              <a:latin typeface="+mn-lt"/>
              <a:ea typeface="+mn-ea"/>
              <a:cs typeface="+mn-cs"/>
            </a:endParaRPr>
          </a:p>
          <a:p>
            <a:pPr marL="0" indent="0">
              <a:lnSpc>
                <a:spcPct val="130000"/>
              </a:lnSpc>
              <a:buNone/>
            </a:pPr>
            <a:endParaRPr lang="en-US" sz="1200" baseline="0" dirty="0" smtClean="0"/>
          </a:p>
          <a:p>
            <a:endParaRPr lang="it-IT" dirty="0"/>
          </a:p>
        </p:txBody>
      </p:sp>
    </p:spTree>
    <p:extLst>
      <p:ext uri="{BB962C8B-B14F-4D97-AF65-F5344CB8AC3E}">
        <p14:creationId xmlns:p14="http://schemas.microsoft.com/office/powerpoint/2010/main" val="32207266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3240629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GB" sz="1200" kern="1200" dirty="0" smtClean="0">
                <a:solidFill>
                  <a:schemeClr val="tx1"/>
                </a:solidFill>
                <a:effectLst/>
                <a:latin typeface="+mn-lt"/>
                <a:ea typeface="+mn-ea"/>
                <a:cs typeface="+mn-cs"/>
              </a:rPr>
              <a:t>Cultural tourism refers to a type of tourism in which the visitor’s main motivation is to learn, discover, experience, and consume cultural resources.</a:t>
            </a:r>
            <a:endParaRPr lang="it-IT"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These resources include both tangible and intangible elements.</a:t>
            </a:r>
            <a:endParaRPr lang="it-IT"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Tangible elements include monuments, architecture, and physical heritage.</a:t>
            </a:r>
            <a:endParaRPr lang="it-IT"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Intangible elements include traditions, gastronomy, knowledge, rituals, and ways of life.</a:t>
            </a:r>
            <a:endParaRPr lang="it-IT"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This definition highlights that tourism is not only about seeing places, but also about understanding cultures and connecting with local identity.</a:t>
            </a:r>
            <a:endParaRPr lang="it-IT" sz="1200" b="1" kern="1200" dirty="0" smtClean="0">
              <a:solidFill>
                <a:schemeClr val="tx1"/>
              </a:solidFill>
              <a:effectLst/>
              <a:latin typeface="+mn-lt"/>
              <a:ea typeface="+mn-ea"/>
              <a:cs typeface="+mn-cs"/>
            </a:endParaRPr>
          </a:p>
          <a:p>
            <a:endParaRPr lang="it-IT" dirty="0"/>
          </a:p>
        </p:txBody>
      </p:sp>
    </p:spTree>
    <p:extLst>
      <p:ext uri="{BB962C8B-B14F-4D97-AF65-F5344CB8AC3E}">
        <p14:creationId xmlns:p14="http://schemas.microsoft.com/office/powerpoint/2010/main" val="1395634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GB" sz="1200" kern="1200" dirty="0" smtClean="0">
                <a:solidFill>
                  <a:schemeClr val="tx1"/>
                </a:solidFill>
                <a:effectLst/>
                <a:latin typeface="+mn-lt"/>
                <a:ea typeface="+mn-ea"/>
                <a:cs typeface="+mn-cs"/>
              </a:rPr>
              <a:t>Over time, cultural tourism has evolved significantly.</a:t>
            </a:r>
            <a:endParaRPr lang="it-IT"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In the past, cultural tourism was mainly focused on tangible heritage, such as monuments, museums, and historical buildings.</a:t>
            </a:r>
            <a:endParaRPr lang="it-IT"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Today, the focus has shifted toward intangible cultural heritage.</a:t>
            </a:r>
            <a:endParaRPr lang="it-IT"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Tourists are increasingly interested in experiences that involve traditions, local knowledge, gastronomy, craftsmanship, and daily life.</a:t>
            </a:r>
            <a:endParaRPr lang="it-IT"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This reflects a broader transformation in tourism demand, where visitors are looking for emotional, meaningful, and participatory experiences.</a:t>
            </a:r>
          </a:p>
          <a:p>
            <a:r>
              <a:rPr lang="en-US" b="1" dirty="0" smtClean="0"/>
              <a:t>Examples:</a:t>
            </a:r>
            <a:r>
              <a:rPr lang="en-US" dirty="0" smtClean="0"/>
              <a:t/>
            </a:r>
            <a:br>
              <a:rPr lang="en-US" dirty="0" smtClean="0"/>
            </a:br>
            <a:r>
              <a:rPr lang="en-US" dirty="0" smtClean="0"/>
              <a:t>Instead of only visiting a museum about ceramics, tourists participate in a pottery workshop with a local artisan.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Visitors don’t just go to a restaurant to enjoy a traditional local dish; they first take part in a cooking class to learn how to make</a:t>
            </a:r>
          </a:p>
        </p:txBody>
      </p:sp>
    </p:spTree>
    <p:extLst>
      <p:ext uri="{BB962C8B-B14F-4D97-AF65-F5344CB8AC3E}">
        <p14:creationId xmlns:p14="http://schemas.microsoft.com/office/powerpoint/2010/main" val="710194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Before we go further, I would like to ask you a simple question:</a:t>
            </a:r>
            <a:br>
              <a:rPr lang="en-GB" sz="1200" kern="1200" dirty="0" smtClean="0">
                <a:solidFill>
                  <a:schemeClr val="tx1"/>
                </a:solidFill>
                <a:effectLst/>
                <a:latin typeface="+mn-lt"/>
                <a:ea typeface="+mn-ea"/>
                <a:cs typeface="+mn-cs"/>
              </a:rPr>
            </a:br>
            <a:r>
              <a:rPr lang="en-GB" sz="1200" b="1" kern="1200" dirty="0" smtClean="0">
                <a:solidFill>
                  <a:schemeClr val="tx1"/>
                </a:solidFill>
                <a:effectLst/>
                <a:latin typeface="+mn-lt"/>
                <a:ea typeface="+mn-ea"/>
                <a:cs typeface="+mn-cs"/>
              </a:rPr>
              <a:t>What do tourists actually buy?</a:t>
            </a:r>
            <a:r>
              <a:rPr lang="en-GB" sz="1200" kern="1200" dirty="0" smtClean="0">
                <a:solidFill>
                  <a:schemeClr val="tx1"/>
                </a:solidFill>
                <a:effectLst/>
                <a:latin typeface="+mn-lt"/>
                <a:ea typeface="+mn-ea"/>
                <a:cs typeface="+mn-cs"/>
              </a:rPr>
              <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Take a moment to think about your own travel experience.</a:t>
            </a:r>
            <a:br>
              <a:rPr lang="en-GB" sz="1200" kern="1200" dirty="0" smtClean="0">
                <a:solidFill>
                  <a:schemeClr val="tx1"/>
                </a:solidFill>
                <a:effectLst/>
                <a:latin typeface="+mn-lt"/>
                <a:ea typeface="+mn-ea"/>
                <a:cs typeface="+mn-cs"/>
              </a:rPr>
            </a:br>
            <a:r>
              <a:rPr lang="it-IT" sz="1200" kern="1200" dirty="0" err="1" smtClean="0">
                <a:solidFill>
                  <a:schemeClr val="tx1"/>
                </a:solidFill>
                <a:effectLst/>
                <a:latin typeface="+mn-lt"/>
                <a:ea typeface="+mn-ea"/>
                <a:cs typeface="+mn-cs"/>
              </a:rPr>
              <a:t>What</a:t>
            </a:r>
            <a:r>
              <a:rPr lang="it-IT" sz="1200" kern="1200" dirty="0" smtClean="0">
                <a:solidFill>
                  <a:schemeClr val="tx1"/>
                </a:solidFill>
                <a:effectLst/>
                <a:latin typeface="+mn-lt"/>
                <a:ea typeface="+mn-ea"/>
                <a:cs typeface="+mn-cs"/>
              </a:rPr>
              <a:t> do </a:t>
            </a:r>
            <a:r>
              <a:rPr lang="it-IT" sz="1200" kern="1200" dirty="0" err="1" smtClean="0">
                <a:solidFill>
                  <a:schemeClr val="tx1"/>
                </a:solidFill>
                <a:effectLst/>
                <a:latin typeface="+mn-lt"/>
                <a:ea typeface="+mn-ea"/>
                <a:cs typeface="+mn-cs"/>
              </a:rPr>
              <a:t>you</a:t>
            </a:r>
            <a:r>
              <a:rPr lang="it-IT" sz="1200" kern="1200" dirty="0" smtClean="0">
                <a:solidFill>
                  <a:schemeClr val="tx1"/>
                </a:solidFill>
                <a:effectLst/>
                <a:latin typeface="+mn-lt"/>
                <a:ea typeface="+mn-ea"/>
                <a:cs typeface="+mn-cs"/>
              </a:rPr>
              <a:t> </a:t>
            </a:r>
            <a:r>
              <a:rPr lang="it-IT" sz="1200" kern="1200" dirty="0" err="1" smtClean="0">
                <a:solidFill>
                  <a:schemeClr val="tx1"/>
                </a:solidFill>
                <a:effectLst/>
                <a:latin typeface="+mn-lt"/>
                <a:ea typeface="+mn-ea"/>
                <a:cs typeface="+mn-cs"/>
              </a:rPr>
              <a:t>usually</a:t>
            </a:r>
            <a:r>
              <a:rPr lang="it-IT" sz="1200" kern="1200" dirty="0" smtClean="0">
                <a:solidFill>
                  <a:schemeClr val="tx1"/>
                </a:solidFill>
                <a:effectLst/>
                <a:latin typeface="+mn-lt"/>
                <a:ea typeface="+mn-ea"/>
                <a:cs typeface="+mn-cs"/>
              </a:rPr>
              <a:t> </a:t>
            </a:r>
            <a:r>
              <a:rPr lang="it-IT" sz="1200" kern="1200" dirty="0" err="1" smtClean="0">
                <a:solidFill>
                  <a:schemeClr val="tx1"/>
                </a:solidFill>
                <a:effectLst/>
                <a:latin typeface="+mn-lt"/>
                <a:ea typeface="+mn-ea"/>
                <a:cs typeface="+mn-cs"/>
              </a:rPr>
              <a:t>pay</a:t>
            </a:r>
            <a:r>
              <a:rPr lang="it-IT" sz="1200" kern="1200" dirty="0" smtClean="0">
                <a:solidFill>
                  <a:schemeClr val="tx1"/>
                </a:solidFill>
                <a:effectLst/>
                <a:latin typeface="+mn-lt"/>
                <a:ea typeface="+mn-ea"/>
                <a:cs typeface="+mn-cs"/>
              </a:rPr>
              <a:t> for </a:t>
            </a:r>
            <a:r>
              <a:rPr lang="it-IT" sz="1200" kern="1200" dirty="0" err="1" smtClean="0">
                <a:solidFill>
                  <a:schemeClr val="tx1"/>
                </a:solidFill>
                <a:effectLst/>
                <a:latin typeface="+mn-lt"/>
                <a:ea typeface="+mn-ea"/>
                <a:cs typeface="+mn-cs"/>
              </a:rPr>
              <a:t>when</a:t>
            </a:r>
            <a:r>
              <a:rPr lang="it-IT" sz="1200" kern="1200" dirty="0" smtClean="0">
                <a:solidFill>
                  <a:schemeClr val="tx1"/>
                </a:solidFill>
                <a:effectLst/>
                <a:latin typeface="+mn-lt"/>
                <a:ea typeface="+mn-ea"/>
                <a:cs typeface="+mn-cs"/>
              </a:rPr>
              <a:t> </a:t>
            </a:r>
            <a:r>
              <a:rPr lang="it-IT" sz="1200" kern="1200" dirty="0" err="1" smtClean="0">
                <a:solidFill>
                  <a:schemeClr val="tx1"/>
                </a:solidFill>
                <a:effectLst/>
                <a:latin typeface="+mn-lt"/>
                <a:ea typeface="+mn-ea"/>
                <a:cs typeface="+mn-cs"/>
              </a:rPr>
              <a:t>you</a:t>
            </a:r>
            <a:r>
              <a:rPr lang="it-IT" sz="1200" kern="1200" dirty="0" smtClean="0">
                <a:solidFill>
                  <a:schemeClr val="tx1"/>
                </a:solidFill>
                <a:effectLst/>
                <a:latin typeface="+mn-lt"/>
                <a:ea typeface="+mn-ea"/>
                <a:cs typeface="+mn-cs"/>
              </a:rPr>
              <a:t> </a:t>
            </a:r>
            <a:r>
              <a:rPr lang="it-IT" sz="1200" kern="1200" dirty="0" err="1" smtClean="0">
                <a:solidFill>
                  <a:schemeClr val="tx1"/>
                </a:solidFill>
                <a:effectLst/>
                <a:latin typeface="+mn-lt"/>
                <a:ea typeface="+mn-ea"/>
                <a:cs typeface="+mn-cs"/>
              </a:rPr>
              <a:t>travel</a:t>
            </a:r>
            <a:r>
              <a:rPr lang="it-IT"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Looking at your answers, we can see that tourists do not simply buy a hotel room or a meal.</a:t>
            </a:r>
            <a:br>
              <a:rPr lang="en-US" dirty="0" smtClean="0"/>
            </a:br>
            <a:r>
              <a:rPr lang="en-US" dirty="0" smtClean="0"/>
              <a:t>They buy a set of elements that together create an experience.</a:t>
            </a:r>
            <a:br>
              <a:rPr lang="en-US" dirty="0" smtClean="0"/>
            </a:br>
            <a:r>
              <a:rPr lang="en-US" dirty="0" smtClean="0"/>
              <a:t>So the next question is: </a:t>
            </a:r>
            <a:r>
              <a:rPr lang="en-US" b="1" dirty="0" smtClean="0"/>
              <a:t>what exactly is a tourism product? What elements does it include? </a:t>
            </a:r>
            <a:endParaRPr lang="it-IT" dirty="0"/>
          </a:p>
        </p:txBody>
      </p:sp>
    </p:spTree>
    <p:extLst>
      <p:ext uri="{BB962C8B-B14F-4D97-AF65-F5344CB8AC3E}">
        <p14:creationId xmlns:p14="http://schemas.microsoft.com/office/powerpoint/2010/main" val="89630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it-IT" dirty="0" err="1" smtClean="0"/>
              <a:t>Example</a:t>
            </a:r>
            <a:r>
              <a:rPr lang="it-IT" dirty="0" smtClean="0"/>
              <a:t> of Gubbio: </a:t>
            </a:r>
          </a:p>
          <a:p>
            <a:r>
              <a:rPr lang="it-IT" b="1" dirty="0" err="1" smtClean="0"/>
              <a:t>Tangible</a:t>
            </a:r>
            <a:r>
              <a:rPr lang="it-IT" b="1" dirty="0" smtClean="0"/>
              <a:t> </a:t>
            </a:r>
            <a:r>
              <a:rPr lang="it-IT" b="1" dirty="0" err="1" smtClean="0"/>
              <a:t>attractions</a:t>
            </a:r>
            <a:r>
              <a:rPr lang="it-IT" b="1" dirty="0" smtClean="0"/>
              <a:t>:</a:t>
            </a:r>
            <a:r>
              <a:rPr lang="it-IT" dirty="0" smtClean="0"/>
              <a:t> </a:t>
            </a:r>
            <a:r>
              <a:rPr lang="it-IT" dirty="0" err="1" smtClean="0"/>
              <a:t>medieval</a:t>
            </a:r>
            <a:r>
              <a:rPr lang="it-IT" dirty="0" smtClean="0"/>
              <a:t> </a:t>
            </a:r>
            <a:r>
              <a:rPr lang="it-IT" dirty="0" err="1" smtClean="0"/>
              <a:t>architecture</a:t>
            </a:r>
            <a:r>
              <a:rPr lang="it-IT" dirty="0" smtClean="0"/>
              <a:t>, </a:t>
            </a:r>
            <a:r>
              <a:rPr lang="it-IT" dirty="0" err="1" smtClean="0"/>
              <a:t>monuments</a:t>
            </a:r>
            <a:r>
              <a:rPr lang="it-IT" dirty="0" smtClean="0"/>
              <a:t> (Palazzo dei Consoli), </a:t>
            </a:r>
            <a:r>
              <a:rPr lang="it-IT" dirty="0" err="1" smtClean="0"/>
              <a:t>historic</a:t>
            </a:r>
            <a:r>
              <a:rPr lang="it-IT" dirty="0" smtClean="0"/>
              <a:t> </a:t>
            </a:r>
            <a:r>
              <a:rPr lang="it-IT" dirty="0" err="1" smtClean="0"/>
              <a:t>streets</a:t>
            </a:r>
            <a:endParaRPr lang="it-IT" dirty="0" smtClean="0"/>
          </a:p>
          <a:p>
            <a:r>
              <a:rPr lang="it-IT" b="1" dirty="0" err="1" smtClean="0"/>
              <a:t>Intangible</a:t>
            </a:r>
            <a:r>
              <a:rPr lang="it-IT" b="1" dirty="0" smtClean="0"/>
              <a:t> </a:t>
            </a:r>
            <a:r>
              <a:rPr lang="it-IT" b="1" dirty="0" err="1" smtClean="0"/>
              <a:t>attractions</a:t>
            </a:r>
            <a:r>
              <a:rPr lang="it-IT" b="1" dirty="0" smtClean="0"/>
              <a:t>:</a:t>
            </a:r>
            <a:r>
              <a:rPr lang="it-IT" dirty="0" smtClean="0"/>
              <a:t> </a:t>
            </a:r>
            <a:r>
              <a:rPr lang="it-IT" dirty="0" err="1" smtClean="0"/>
              <a:t>local</a:t>
            </a:r>
            <a:r>
              <a:rPr lang="it-IT" dirty="0" smtClean="0"/>
              <a:t> </a:t>
            </a:r>
            <a:r>
              <a:rPr lang="it-IT" dirty="0" err="1" smtClean="0"/>
              <a:t>traditions</a:t>
            </a:r>
            <a:r>
              <a:rPr lang="it-IT" dirty="0" smtClean="0"/>
              <a:t> (e.g. Festa dei Ceri), </a:t>
            </a:r>
            <a:r>
              <a:rPr lang="it-IT" dirty="0" err="1" smtClean="0"/>
              <a:t>history</a:t>
            </a:r>
            <a:r>
              <a:rPr lang="it-IT" dirty="0" smtClean="0"/>
              <a:t>, cultural </a:t>
            </a:r>
            <a:r>
              <a:rPr lang="it-IT" dirty="0" err="1" smtClean="0"/>
              <a:t>identity</a:t>
            </a:r>
            <a:endParaRPr lang="it-IT" dirty="0" smtClean="0"/>
          </a:p>
          <a:p>
            <a:r>
              <a:rPr lang="it-IT" b="1" dirty="0" smtClean="0"/>
              <a:t>Services:</a:t>
            </a:r>
            <a:r>
              <a:rPr lang="it-IT" dirty="0" smtClean="0"/>
              <a:t> </a:t>
            </a:r>
            <a:r>
              <a:rPr lang="it-IT" dirty="0" err="1" smtClean="0"/>
              <a:t>accommodation</a:t>
            </a:r>
            <a:r>
              <a:rPr lang="it-IT" dirty="0" smtClean="0"/>
              <a:t> (hotels, </a:t>
            </a:r>
            <a:r>
              <a:rPr lang="it-IT" dirty="0" err="1" smtClean="0"/>
              <a:t>B&amp;Bs</a:t>
            </a:r>
            <a:r>
              <a:rPr lang="it-IT" dirty="0" smtClean="0"/>
              <a:t>), </a:t>
            </a:r>
            <a:r>
              <a:rPr lang="it-IT" dirty="0" err="1" smtClean="0"/>
              <a:t>restaurants</a:t>
            </a:r>
            <a:r>
              <a:rPr lang="it-IT" dirty="0" smtClean="0"/>
              <a:t>, </a:t>
            </a:r>
            <a:r>
              <a:rPr lang="it-IT" dirty="0" err="1" smtClean="0"/>
              <a:t>transport</a:t>
            </a:r>
            <a:r>
              <a:rPr lang="it-IT" dirty="0" smtClean="0"/>
              <a:t> to </a:t>
            </a:r>
            <a:r>
              <a:rPr lang="it-IT" dirty="0" err="1" smtClean="0"/>
              <a:t>reach</a:t>
            </a:r>
            <a:r>
              <a:rPr lang="it-IT" dirty="0" smtClean="0"/>
              <a:t> the </a:t>
            </a:r>
            <a:r>
              <a:rPr lang="it-IT" dirty="0" err="1" smtClean="0"/>
              <a:t>destination</a:t>
            </a:r>
            <a:r>
              <a:rPr lang="it-IT" dirty="0" smtClean="0"/>
              <a:t>, </a:t>
            </a:r>
            <a:r>
              <a:rPr lang="it-IT" dirty="0" err="1" smtClean="0"/>
              <a:t>local</a:t>
            </a:r>
            <a:r>
              <a:rPr lang="it-IT" dirty="0" smtClean="0"/>
              <a:t> </a:t>
            </a:r>
            <a:r>
              <a:rPr lang="it-IT" dirty="0" err="1" smtClean="0"/>
              <a:t>mobility</a:t>
            </a:r>
            <a:r>
              <a:rPr lang="it-IT" dirty="0" smtClean="0"/>
              <a:t>, </a:t>
            </a:r>
            <a:r>
              <a:rPr lang="it-IT" dirty="0" err="1" smtClean="0"/>
              <a:t>visitor</a:t>
            </a:r>
            <a:r>
              <a:rPr lang="it-IT" dirty="0" smtClean="0"/>
              <a:t> information, </a:t>
            </a:r>
            <a:r>
              <a:rPr lang="it-IT" dirty="0" err="1" smtClean="0"/>
              <a:t>guided</a:t>
            </a:r>
            <a:r>
              <a:rPr lang="it-IT" dirty="0" smtClean="0"/>
              <a:t> </a:t>
            </a:r>
            <a:r>
              <a:rPr lang="it-IT" dirty="0" err="1" smtClean="0"/>
              <a:t>tours</a:t>
            </a:r>
            <a:endParaRPr lang="it-IT" dirty="0" smtClean="0"/>
          </a:p>
          <a:p>
            <a:endParaRPr lang="it-IT" dirty="0"/>
          </a:p>
        </p:txBody>
      </p:sp>
    </p:spTree>
    <p:extLst>
      <p:ext uri="{BB962C8B-B14F-4D97-AF65-F5344CB8AC3E}">
        <p14:creationId xmlns:p14="http://schemas.microsoft.com/office/powerpoint/2010/main" val="1081317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it-IT" b="1" dirty="0" err="1" smtClean="0"/>
              <a:t>Attractors</a:t>
            </a:r>
            <a:r>
              <a:rPr lang="it-IT" dirty="0" smtClean="0"/>
              <a:t>: </a:t>
            </a:r>
            <a:r>
              <a:rPr lang="en-US" dirty="0" smtClean="0"/>
              <a:t>they represent the basic components of the offer that motivate tourists to travel, such as natural resources, artistic and cultural heritage, gastronomy, cultural, sports, and religious events, as well as activities to be experienced.</a:t>
            </a:r>
          </a:p>
          <a:p>
            <a:r>
              <a:rPr lang="en-US" b="1" dirty="0" smtClean="0"/>
              <a:t>Services</a:t>
            </a:r>
            <a:r>
              <a:rPr lang="en-US" dirty="0" smtClean="0"/>
              <a:t>: accommodation and catering services: hotels, restaurants, bars, transport services: transport companies / carriers, tour operators, travel agencies</a:t>
            </a:r>
          </a:p>
          <a:p>
            <a:r>
              <a:rPr lang="en-US" b="1" dirty="0" smtClean="0"/>
              <a:t>Infrastructure and image belong to the broader destination context.</a:t>
            </a:r>
            <a:r>
              <a:rPr lang="en-US" dirty="0" smtClean="0"/>
              <a:t/>
            </a:r>
            <a:br>
              <a:rPr lang="en-US" dirty="0" smtClean="0"/>
            </a:br>
            <a:r>
              <a:rPr lang="en-US" dirty="0" smtClean="0"/>
              <a:t>They create the environment in which the core components of the tourism product are embedded.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Infrastructure</a:t>
            </a:r>
            <a:r>
              <a:rPr lang="en-US" dirty="0" smtClean="0"/>
              <a:t>: </a:t>
            </a:r>
            <a:r>
              <a:rPr lang="en-US" b="0" i="1" dirty="0" smtClean="0"/>
              <a:t>Transport</a:t>
            </a:r>
            <a:r>
              <a:rPr lang="en-US" b="1" dirty="0" smtClean="0"/>
              <a:t>:</a:t>
            </a:r>
            <a:r>
              <a:rPr lang="en-US" dirty="0" smtClean="0"/>
              <a:t> roads, airports, railways, ports:</a:t>
            </a:r>
            <a:r>
              <a:rPr lang="en-US" baseline="0" dirty="0" smtClean="0"/>
              <a:t> </a:t>
            </a:r>
            <a:r>
              <a:rPr lang="en-US" b="0" i="1" dirty="0" smtClean="0"/>
              <a:t>Commercial services</a:t>
            </a:r>
            <a:r>
              <a:rPr lang="en-US" b="1" dirty="0" smtClean="0"/>
              <a:t>:</a:t>
            </a:r>
            <a:r>
              <a:rPr lang="en-US" dirty="0" smtClean="0"/>
              <a:t> banks, shops, shopping </a:t>
            </a:r>
            <a:r>
              <a:rPr lang="en-US" dirty="0" err="1" smtClean="0"/>
              <a:t>centres</a:t>
            </a:r>
            <a:r>
              <a:rPr lang="en-US" dirty="0" smtClean="0"/>
              <a:t>; </a:t>
            </a:r>
            <a:r>
              <a:rPr lang="en-US" b="0" i="1" dirty="0" smtClean="0"/>
              <a:t>Healthcare &amp; utilities</a:t>
            </a:r>
            <a:r>
              <a:rPr lang="en-US" b="1" dirty="0" smtClean="0"/>
              <a:t>:</a:t>
            </a:r>
            <a:r>
              <a:rPr lang="en-US" dirty="0" smtClean="0"/>
              <a:t> hospitals, pharmacies, water and energy services; </a:t>
            </a:r>
            <a:r>
              <a:rPr lang="en-US" b="0" i="1" dirty="0" smtClean="0"/>
              <a:t>Public &amp; safety services</a:t>
            </a:r>
            <a:r>
              <a:rPr lang="en-US" b="1" dirty="0" smtClean="0"/>
              <a:t>:</a:t>
            </a:r>
            <a:r>
              <a:rPr lang="en-US" dirty="0" smtClean="0"/>
              <a:t> municipal police, fire services, civil protection;</a:t>
            </a:r>
            <a:r>
              <a:rPr lang="en-US" baseline="0" dirty="0" smtClean="0"/>
              <a:t> </a:t>
            </a:r>
            <a:endParaRPr lang="en-US" dirty="0" smtClean="0"/>
          </a:p>
          <a:p>
            <a:r>
              <a:rPr lang="en-US" b="1" dirty="0" smtClean="0"/>
              <a:t>Image</a:t>
            </a:r>
            <a:r>
              <a:rPr lang="en-US" dirty="0" smtClean="0"/>
              <a:t> is important because it strongly influences the tourist’s decision-making process,</a:t>
            </a:r>
            <a:r>
              <a:rPr lang="en-US" baseline="0" dirty="0" smtClean="0"/>
              <a:t> </a:t>
            </a:r>
            <a:r>
              <a:rPr lang="en-US" dirty="0" smtClean="0"/>
              <a:t>strongly influences tourists when deciding whether to visit.</a:t>
            </a:r>
            <a:endParaRPr lang="it-IT" dirty="0"/>
          </a:p>
        </p:txBody>
      </p:sp>
    </p:spTree>
    <p:extLst>
      <p:ext uri="{BB962C8B-B14F-4D97-AF65-F5344CB8AC3E}">
        <p14:creationId xmlns:p14="http://schemas.microsoft.com/office/powerpoint/2010/main" val="2615621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sv-SE"/>
          </a:p>
        </p:txBody>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sv-SE"/>
              <a:t>Klicka här för att ändra mall för rubrikformat</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4/1/2026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‹N›</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4/1/2026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‹N›</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257300" y="2909102"/>
            <a:ext cx="4800600" cy="29963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633864" y="2909102"/>
            <a:ext cx="4800600" cy="29963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4/1/2026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4/1/2026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4/1/2026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sv-SE"/>
              <a:t>Klicka här för att ändra mall för rubrikformat</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4/1/2026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‹N›</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4/1/2026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4/1/2026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‹N›</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sv-SE"/>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10" Type="http://schemas.openxmlformats.org/officeDocument/2006/relationships/image" Target="../media/image9.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5.xml"/><Relationship Id="rId1" Type="http://schemas.openxmlformats.org/officeDocument/2006/relationships/slideLayout" Target="../slideLayouts/slideLayout1.xml"/><Relationship Id="rId10" Type="http://schemas.openxmlformats.org/officeDocument/2006/relationships/image" Target="../media/image9.sv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19D91B3E-FDC5-A5C4-2C3C-DF26FB9C163C}"/>
              </a:ext>
            </a:extLst>
          </p:cNvPr>
          <p:cNvSpPr>
            <a:spLocks noGrp="1"/>
          </p:cNvSpPr>
          <p:nvPr>
            <p:ph type="ctrTitle"/>
          </p:nvPr>
        </p:nvSpPr>
        <p:spPr>
          <a:xfrm>
            <a:off x="1951574" y="5812195"/>
            <a:ext cx="8572314" cy="931900"/>
          </a:xfrm>
        </p:spPr>
        <p:txBody>
          <a:bodyPr/>
          <a:lstStyle/>
          <a:p>
            <a:pPr>
              <a:lnSpc>
                <a:spcPts val="3000"/>
              </a:lnSpc>
              <a:spcBef>
                <a:spcPts val="0"/>
              </a:spcBef>
            </a:pPr>
            <a:r>
              <a:rPr lang="en-GB" sz="2000" cap="none" dirty="0"/>
              <a:t>#</a:t>
            </a:r>
            <a:r>
              <a:rPr lang="en-GB" sz="2000" cap="none" dirty="0" err="1" smtClean="0"/>
              <a:t>ASenseofEU</a:t>
            </a:r>
            <a:r>
              <a:rPr lang="en-GB" sz="2000" cap="none" dirty="0"/>
              <a:t> </a:t>
            </a:r>
            <a:r>
              <a:rPr lang="en-GB" sz="2000" cap="none" dirty="0" smtClean="0"/>
              <a:t>- Training Mobility in </a:t>
            </a:r>
            <a:r>
              <a:rPr lang="en-GB" sz="2000" cap="none" dirty="0"/>
              <a:t>Italy</a:t>
            </a:r>
            <a:r>
              <a:rPr lang="it-IT" sz="2400" cap="none" dirty="0"/>
              <a:t/>
            </a:r>
            <a:br>
              <a:rPr lang="it-IT" sz="2400" cap="none" dirty="0"/>
            </a:br>
            <a:endParaRPr lang="sv-SE" sz="2400" cap="none" dirty="0"/>
          </a:p>
        </p:txBody>
      </p:sp>
      <p:sp>
        <p:nvSpPr>
          <p:cNvPr id="3" name="Underrubrik 2">
            <a:extLst>
              <a:ext uri="{FF2B5EF4-FFF2-40B4-BE49-F238E27FC236}">
                <a16:creationId xmlns="" xmlns:a16="http://schemas.microsoft.com/office/drawing/2014/main" id="{990545E8-0755-10B3-CBCB-4439693141AC}"/>
              </a:ext>
            </a:extLst>
          </p:cNvPr>
          <p:cNvSpPr>
            <a:spLocks noGrp="1"/>
          </p:cNvSpPr>
          <p:nvPr>
            <p:ph type="subTitle" idx="1"/>
          </p:nvPr>
        </p:nvSpPr>
        <p:spPr>
          <a:xfrm>
            <a:off x="2215045" y="6372956"/>
            <a:ext cx="8045373" cy="742279"/>
          </a:xfrm>
        </p:spPr>
        <p:txBody>
          <a:bodyPr>
            <a:normAutofit/>
          </a:bodyPr>
          <a:lstStyle/>
          <a:p>
            <a:r>
              <a:rPr lang="en-GB" dirty="0" err="1">
                <a:latin typeface="+mj-lt"/>
              </a:rPr>
              <a:t>Gubbio</a:t>
            </a:r>
            <a:r>
              <a:rPr lang="en-GB" dirty="0">
                <a:latin typeface="+mj-lt"/>
              </a:rPr>
              <a:t> (</a:t>
            </a:r>
            <a:r>
              <a:rPr lang="en-GB" dirty="0" smtClean="0">
                <a:latin typeface="+mj-lt"/>
              </a:rPr>
              <a:t>Umbria - </a:t>
            </a:r>
            <a:r>
              <a:rPr lang="en-GB" dirty="0" err="1" smtClean="0">
                <a:latin typeface="+mj-lt"/>
              </a:rPr>
              <a:t>iTALY</a:t>
            </a:r>
            <a:r>
              <a:rPr lang="en-GB" dirty="0" smtClean="0">
                <a:latin typeface="+mj-lt"/>
              </a:rPr>
              <a:t>) </a:t>
            </a:r>
            <a:r>
              <a:rPr lang="en-GB" dirty="0">
                <a:latin typeface="+mj-lt"/>
              </a:rPr>
              <a:t>| 23–27 March 2026</a:t>
            </a:r>
            <a:endParaRPr lang="it-IT" dirty="0">
              <a:latin typeface="+mj-lt"/>
            </a:endParaRPr>
          </a:p>
        </p:txBody>
      </p:sp>
      <p:pic>
        <p:nvPicPr>
          <p:cNvPr id="4" name="Immagine 3"/>
          <p:cNvPicPr>
            <a:picLocks noChangeAspect="1"/>
          </p:cNvPicPr>
          <p:nvPr/>
        </p:nvPicPr>
        <p:blipFill>
          <a:blip r:embed="rId3"/>
          <a:stretch>
            <a:fillRect/>
          </a:stretch>
        </p:blipFill>
        <p:spPr>
          <a:xfrm>
            <a:off x="10644866" y="0"/>
            <a:ext cx="1547134" cy="1548000"/>
          </a:xfrm>
          <a:prstGeom prst="rect">
            <a:avLst/>
          </a:prstGeom>
        </p:spPr>
      </p:pic>
      <p:sp>
        <p:nvSpPr>
          <p:cNvPr id="5" name="CasellaDiTesto 4">
            <a:extLst>
              <a:ext uri="{FF2B5EF4-FFF2-40B4-BE49-F238E27FC236}">
                <a16:creationId xmlns="" xmlns:a16="http://schemas.microsoft.com/office/drawing/2014/main" id="{107F8A51-D298-1B68-E00C-050913508DD7}"/>
              </a:ext>
            </a:extLst>
          </p:cNvPr>
          <p:cNvSpPr txBox="1"/>
          <p:nvPr/>
        </p:nvSpPr>
        <p:spPr>
          <a:xfrm>
            <a:off x="2215045" y="47650"/>
            <a:ext cx="2952948" cy="1056700"/>
          </a:xfrm>
          <a:prstGeom prst="rect">
            <a:avLst/>
          </a:prstGeom>
          <a:noFill/>
        </p:spPr>
        <p:txBody>
          <a:bodyPr wrap="square">
            <a:spAutoFit/>
          </a:bodyPr>
          <a:lstStyle/>
          <a:p>
            <a:pPr>
              <a:spcAft>
                <a:spcPts val="400"/>
              </a:spcAft>
              <a:buNone/>
            </a:pPr>
            <a:r>
              <a:rPr lang="it-IT" sz="800" b="1" kern="100" dirty="0">
                <a:effectLst/>
                <a:latin typeface="Arial" panose="020B0604020202020204" pitchFamily="34" charset="0"/>
                <a:ea typeface="Aptos" panose="020B0004020202020204" pitchFamily="34" charset="0"/>
                <a:cs typeface="Arial" panose="020B0604020202020204" pitchFamily="34" charset="0"/>
              </a:rPr>
              <a:t>Co-</a:t>
            </a:r>
            <a:r>
              <a:rPr lang="it-IT" sz="800" b="1" kern="100" dirty="0" err="1">
                <a:effectLst/>
                <a:latin typeface="Arial" panose="020B0604020202020204" pitchFamily="34" charset="0"/>
                <a:ea typeface="Aptos" panose="020B0004020202020204" pitchFamily="34" charset="0"/>
                <a:cs typeface="Arial" panose="020B0604020202020204" pitchFamily="34" charset="0"/>
              </a:rPr>
              <a:t>funded</a:t>
            </a:r>
            <a:r>
              <a:rPr lang="it-IT" sz="800" b="1" kern="100" dirty="0">
                <a:effectLst/>
                <a:latin typeface="Arial" panose="020B0604020202020204" pitchFamily="34" charset="0"/>
                <a:ea typeface="Aptos" panose="020B0004020202020204" pitchFamily="34" charset="0"/>
                <a:cs typeface="Arial" panose="020B0604020202020204" pitchFamily="34" charset="0"/>
              </a:rPr>
              <a:t> by the </a:t>
            </a:r>
            <a:r>
              <a:rPr lang="it-IT" sz="800" b="1" kern="100" dirty="0" err="1">
                <a:effectLst/>
                <a:latin typeface="Arial" panose="020B0604020202020204" pitchFamily="34" charset="0"/>
                <a:ea typeface="Aptos" panose="020B0004020202020204" pitchFamily="34" charset="0"/>
                <a:cs typeface="Arial" panose="020B0604020202020204" pitchFamily="34" charset="0"/>
              </a:rPr>
              <a:t>European</a:t>
            </a:r>
            <a:r>
              <a:rPr lang="it-IT" sz="800" b="1" kern="100" dirty="0">
                <a:effectLst/>
                <a:latin typeface="Arial" panose="020B0604020202020204" pitchFamily="34" charset="0"/>
                <a:ea typeface="Aptos" panose="020B0004020202020204" pitchFamily="34" charset="0"/>
                <a:cs typeface="Arial" panose="020B0604020202020204" pitchFamily="34" charset="0"/>
              </a:rPr>
              <a:t> Union. </a:t>
            </a:r>
            <a:endParaRPr lang="it-IT" sz="800" b="1" kern="100" dirty="0" smtClean="0">
              <a:effectLst/>
              <a:latin typeface="Arial" panose="020B0604020202020204" pitchFamily="34" charset="0"/>
              <a:ea typeface="Aptos" panose="020B0004020202020204" pitchFamily="34" charset="0"/>
              <a:cs typeface="Arial" panose="020B0604020202020204" pitchFamily="34" charset="0"/>
            </a:endParaRPr>
          </a:p>
          <a:p>
            <a:pPr>
              <a:spcAft>
                <a:spcPts val="400"/>
              </a:spcAft>
            </a:pPr>
            <a:r>
              <a:rPr lang="it-IT" sz="800" b="1" dirty="0">
                <a:latin typeface="Arial" panose="020B0604020202020204" pitchFamily="34" charset="0"/>
                <a:ea typeface="Aptos" panose="020B0004020202020204" pitchFamily="34" charset="0"/>
                <a:cs typeface="Arial" panose="020B0604020202020204" pitchFamily="34" charset="0"/>
              </a:rPr>
              <a:t>Grant Agreement No. 2024-1-IS01-KA220-ADU-000251000</a:t>
            </a:r>
            <a:endParaRPr lang="it-IT" sz="800" b="1" dirty="0">
              <a:latin typeface="Arial" panose="020B0604020202020204" pitchFamily="34" charset="0"/>
              <a:cs typeface="Arial" panose="020B0604020202020204" pitchFamily="34" charset="0"/>
            </a:endParaRPr>
          </a:p>
          <a:p>
            <a:r>
              <a:rPr lang="en-GB" sz="800" dirty="0" smtClean="0">
                <a:latin typeface="Arial" panose="020B0604020202020204" pitchFamily="34" charset="0"/>
                <a:cs typeface="Arial" panose="020B0604020202020204" pitchFamily="34" charset="0"/>
              </a:rPr>
              <a:t>The </a:t>
            </a:r>
            <a:r>
              <a:rPr lang="en-GB" sz="800" dirty="0">
                <a:latin typeface="Arial" panose="020B0604020202020204" pitchFamily="34" charset="0"/>
                <a:cs typeface="Arial" panose="020B0604020202020204" pitchFamily="34" charset="0"/>
              </a:rPr>
              <a:t>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r>
              <a:rPr lang="en-GB" sz="800" dirty="0" smtClean="0">
                <a:latin typeface="Arial" panose="020B0604020202020204" pitchFamily="34" charset="0"/>
                <a:cs typeface="Arial" panose="020B0604020202020204" pitchFamily="34" charset="0"/>
              </a:rPr>
              <a:t>.</a:t>
            </a:r>
            <a:endParaRPr lang="it-IT" sz="800" dirty="0">
              <a:latin typeface="Arial" panose="020B0604020202020204" pitchFamily="34" charset="0"/>
              <a:cs typeface="Arial" panose="020B0604020202020204" pitchFamily="34" charset="0"/>
            </a:endParaRPr>
          </a:p>
        </p:txBody>
      </p:sp>
      <p:pic>
        <p:nvPicPr>
          <p:cNvPr id="6" name="Elemento grafico 20">
            <a:extLst>
              <a:ext uri="{FF2B5EF4-FFF2-40B4-BE49-F238E27FC236}">
                <a16:creationId xmlns="" xmlns:a16="http://schemas.microsoft.com/office/drawing/2014/main" id="{953CEAEC-5CF3-3CDF-164C-AB68AA886896}"/>
              </a:ext>
            </a:extLst>
          </p:cNvPr>
          <p:cNvPicPr>
            <a:picLocks noChangeAspect="1"/>
          </p:cNvPicPr>
          <p:nvPr/>
        </p:nvPicPr>
        <p:blipFill>
          <a:blip r:embed="rId4">
            <a:extLst>
              <a:ext uri="{96DAC541-7B7A-43D3-8B79-37D633B846F1}">
                <asvg:svgBlip xmlns="" xmlns:asvg="http://schemas.microsoft.com/office/drawing/2016/SVG/main" r:embed="rId10"/>
              </a:ext>
            </a:extLst>
          </a:blip>
          <a:stretch>
            <a:fillRect/>
          </a:stretch>
        </p:blipFill>
        <p:spPr>
          <a:xfrm>
            <a:off x="275692" y="9331"/>
            <a:ext cx="1986745" cy="1152000"/>
          </a:xfrm>
          <a:prstGeom prst="rect">
            <a:avLst/>
          </a:prstGeom>
        </p:spPr>
      </p:pic>
      <p:sp>
        <p:nvSpPr>
          <p:cNvPr id="7" name="Rubrik 1">
            <a:extLst>
              <a:ext uri="{FF2B5EF4-FFF2-40B4-BE49-F238E27FC236}">
                <a16:creationId xmlns:a16="http://schemas.microsoft.com/office/drawing/2014/main" xmlns="" id="{19D91B3E-FDC5-A5C4-2C3C-DF26FB9C163C}"/>
              </a:ext>
            </a:extLst>
          </p:cNvPr>
          <p:cNvSpPr txBox="1">
            <a:spLocks/>
          </p:cNvSpPr>
          <p:nvPr/>
        </p:nvSpPr>
        <p:spPr>
          <a:xfrm>
            <a:off x="3552596" y="1641312"/>
            <a:ext cx="5342021" cy="439498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0000" kern="1200" cap="all" spc="800" baseline="0">
                <a:solidFill>
                  <a:schemeClr val="tx2"/>
                </a:solidFill>
                <a:latin typeface="+mj-lt"/>
                <a:ea typeface="+mj-ea"/>
                <a:cs typeface="+mj-cs"/>
              </a:defRPr>
            </a:lvl1pPr>
          </a:lstStyle>
          <a:p>
            <a:pPr>
              <a:spcBef>
                <a:spcPts val="600"/>
              </a:spcBef>
              <a:spcAft>
                <a:spcPts val="600"/>
              </a:spcAft>
            </a:pPr>
            <a:r>
              <a:rPr lang="en-US" sz="3600" cap="none" dirty="0" smtClean="0"/>
              <a:t>Intangible</a:t>
            </a:r>
            <a:r>
              <a:rPr lang="en-US" sz="3600" dirty="0" smtClean="0"/>
              <a:t> </a:t>
            </a:r>
            <a:r>
              <a:rPr lang="en-US" sz="3600" cap="none" dirty="0" smtClean="0"/>
              <a:t>Cultural Heritage-based tourism in remote and rural areas</a:t>
            </a:r>
            <a:r>
              <a:rPr lang="it-IT" cap="none" dirty="0" smtClean="0"/>
              <a:t/>
            </a:r>
            <a:br>
              <a:rPr lang="it-IT" cap="none" dirty="0" smtClean="0"/>
            </a:br>
            <a:endParaRPr lang="sv-SE" cap="none" dirty="0"/>
          </a:p>
        </p:txBody>
      </p:sp>
    </p:spTree>
    <p:extLst>
      <p:ext uri="{BB962C8B-B14F-4D97-AF65-F5344CB8AC3E}">
        <p14:creationId xmlns:p14="http://schemas.microsoft.com/office/powerpoint/2010/main" val="7707135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smtClean="0"/>
              <a:t>Tourism</a:t>
            </a:r>
            <a:r>
              <a:rPr lang="it-IT" dirty="0" smtClean="0"/>
              <a:t> </a:t>
            </a:r>
            <a:r>
              <a:rPr lang="it-IT" dirty="0" err="1" smtClean="0"/>
              <a:t>product</a:t>
            </a:r>
            <a:endParaRPr lang="it-IT" dirty="0"/>
          </a:p>
        </p:txBody>
      </p:sp>
      <p:sp>
        <p:nvSpPr>
          <p:cNvPr id="12" name="CasellaDiTesto 11"/>
          <p:cNvSpPr txBox="1"/>
          <p:nvPr/>
        </p:nvSpPr>
        <p:spPr>
          <a:xfrm>
            <a:off x="1251677" y="1610460"/>
            <a:ext cx="7713419" cy="546432"/>
          </a:xfrm>
          <a:prstGeom prst="rect">
            <a:avLst/>
          </a:prstGeom>
          <a:noFill/>
        </p:spPr>
        <p:txBody>
          <a:bodyPr wrap="square" rtlCol="0">
            <a:spAutoFit/>
          </a:bodyPr>
          <a:lstStyle/>
          <a:p>
            <a:pPr>
              <a:lnSpc>
                <a:spcPct val="114000"/>
              </a:lnSpc>
              <a:spcAft>
                <a:spcPts val="1200"/>
              </a:spcAft>
            </a:pPr>
            <a:r>
              <a:rPr lang="it-IT" sz="2800" b="1" dirty="0" err="1" smtClean="0"/>
              <a:t>Characteristics</a:t>
            </a:r>
            <a:endParaRPr lang="it-IT" sz="2800" b="1" dirty="0" smtClean="0"/>
          </a:p>
        </p:txBody>
      </p:sp>
      <p:pic>
        <p:nvPicPr>
          <p:cNvPr id="3" name="Immagine 2"/>
          <p:cNvPicPr>
            <a:picLocks noChangeAspect="1"/>
          </p:cNvPicPr>
          <p:nvPr/>
        </p:nvPicPr>
        <p:blipFill>
          <a:blip r:embed="rId3"/>
          <a:stretch>
            <a:fillRect/>
          </a:stretch>
        </p:blipFill>
        <p:spPr>
          <a:xfrm>
            <a:off x="1466650" y="2313247"/>
            <a:ext cx="2857899" cy="3705742"/>
          </a:xfrm>
          <a:prstGeom prst="rect">
            <a:avLst/>
          </a:prstGeom>
        </p:spPr>
      </p:pic>
      <p:pic>
        <p:nvPicPr>
          <p:cNvPr id="5" name="Immagine 4"/>
          <p:cNvPicPr>
            <a:picLocks noChangeAspect="1"/>
          </p:cNvPicPr>
          <p:nvPr/>
        </p:nvPicPr>
        <p:blipFill>
          <a:blip r:embed="rId4"/>
          <a:stretch>
            <a:fillRect/>
          </a:stretch>
        </p:blipFill>
        <p:spPr>
          <a:xfrm>
            <a:off x="7887743" y="2313247"/>
            <a:ext cx="3153215" cy="3781953"/>
          </a:xfrm>
          <a:prstGeom prst="rect">
            <a:avLst/>
          </a:prstGeom>
        </p:spPr>
      </p:pic>
      <p:pic>
        <p:nvPicPr>
          <p:cNvPr id="9" name="Immagine 8"/>
          <p:cNvPicPr>
            <a:picLocks noChangeAspect="1"/>
          </p:cNvPicPr>
          <p:nvPr/>
        </p:nvPicPr>
        <p:blipFill>
          <a:blip r:embed="rId5"/>
          <a:stretch>
            <a:fillRect/>
          </a:stretch>
        </p:blipFill>
        <p:spPr>
          <a:xfrm>
            <a:off x="4649168" y="2313247"/>
            <a:ext cx="2823148" cy="3781953"/>
          </a:xfrm>
          <a:prstGeom prst="rect">
            <a:avLst/>
          </a:prstGeom>
        </p:spPr>
      </p:pic>
    </p:spTree>
    <p:extLst>
      <p:ext uri="{BB962C8B-B14F-4D97-AF65-F5344CB8AC3E}">
        <p14:creationId xmlns:p14="http://schemas.microsoft.com/office/powerpoint/2010/main" val="15471981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dirty="0"/>
              <a:t>How to design a product?</a:t>
            </a:r>
            <a:endParaRPr lang="it-IT" dirty="0"/>
          </a:p>
        </p:txBody>
      </p:sp>
      <p:sp>
        <p:nvSpPr>
          <p:cNvPr id="3" name="Segnaposto contenuto 2"/>
          <p:cNvSpPr>
            <a:spLocks noGrp="1"/>
          </p:cNvSpPr>
          <p:nvPr>
            <p:ph idx="1"/>
          </p:nvPr>
        </p:nvSpPr>
        <p:spPr>
          <a:xfrm>
            <a:off x="1093634" y="2608856"/>
            <a:ext cx="4562100" cy="2764655"/>
          </a:xfrm>
        </p:spPr>
        <p:txBody>
          <a:bodyPr>
            <a:noAutofit/>
          </a:bodyPr>
          <a:lstStyle/>
          <a:p>
            <a:pPr marL="0" indent="0">
              <a:buNone/>
            </a:pPr>
            <a:r>
              <a:rPr lang="en-US" sz="3200" b="1" dirty="0">
                <a:solidFill>
                  <a:schemeClr val="tx1"/>
                </a:solidFill>
              </a:rPr>
              <a:t>Where to start when designing a tourism product?</a:t>
            </a:r>
            <a:endParaRPr lang="it-IT" sz="3200" b="1" dirty="0">
              <a:solidFill>
                <a:schemeClr val="tx1"/>
              </a:solidFill>
            </a:endParaRP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0839" y="2608856"/>
            <a:ext cx="5446531" cy="3632836"/>
          </a:xfrm>
          <a:prstGeom prst="rect">
            <a:avLst/>
          </a:prstGeom>
        </p:spPr>
      </p:pic>
    </p:spTree>
    <p:extLst>
      <p:ext uri="{BB962C8B-B14F-4D97-AF65-F5344CB8AC3E}">
        <p14:creationId xmlns:p14="http://schemas.microsoft.com/office/powerpoint/2010/main" val="11664418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64097" y="382385"/>
            <a:ext cx="10962860" cy="1492132"/>
          </a:xfrm>
        </p:spPr>
        <p:txBody>
          <a:bodyPr>
            <a:normAutofit/>
          </a:bodyPr>
          <a:lstStyle/>
          <a:p>
            <a:r>
              <a:rPr lang="it-IT" sz="4400" dirty="0" err="1" smtClean="0"/>
              <a:t>Tourism</a:t>
            </a:r>
            <a:r>
              <a:rPr lang="it-IT" sz="4400" dirty="0" smtClean="0"/>
              <a:t> </a:t>
            </a:r>
            <a:r>
              <a:rPr lang="it-IT" sz="4400" dirty="0" err="1" smtClean="0"/>
              <a:t>product</a:t>
            </a:r>
            <a:r>
              <a:rPr lang="it-IT" sz="4400" dirty="0" smtClean="0"/>
              <a:t> design</a:t>
            </a:r>
            <a:endParaRPr lang="it-IT" sz="4400" dirty="0"/>
          </a:p>
        </p:txBody>
      </p:sp>
      <p:sp>
        <p:nvSpPr>
          <p:cNvPr id="4" name="CasellaDiTesto 3"/>
          <p:cNvSpPr txBox="1"/>
          <p:nvPr/>
        </p:nvSpPr>
        <p:spPr>
          <a:xfrm>
            <a:off x="3339498" y="1352732"/>
            <a:ext cx="4905716" cy="509691"/>
          </a:xfrm>
          <a:prstGeom prst="rect">
            <a:avLst/>
          </a:prstGeom>
          <a:noFill/>
        </p:spPr>
        <p:txBody>
          <a:bodyPr wrap="square" rtlCol="0">
            <a:spAutoFit/>
          </a:bodyPr>
          <a:lstStyle/>
          <a:p>
            <a:pPr algn="ctr">
              <a:lnSpc>
                <a:spcPct val="113000"/>
              </a:lnSpc>
            </a:pPr>
            <a:r>
              <a:rPr lang="it-IT" sz="2600" b="1" dirty="0" err="1" smtClean="0"/>
              <a:t>Tourists</a:t>
            </a:r>
            <a:r>
              <a:rPr lang="it-IT" sz="2600" b="1" dirty="0" smtClean="0"/>
              <a:t> are </a:t>
            </a:r>
            <a:r>
              <a:rPr lang="it-IT" sz="2600" b="1" dirty="0" err="1" smtClean="0"/>
              <a:t>not</a:t>
            </a:r>
            <a:r>
              <a:rPr lang="it-IT" sz="2600" b="1" dirty="0" smtClean="0"/>
              <a:t> </a:t>
            </a:r>
            <a:r>
              <a:rPr lang="it-IT" sz="2600" b="1" dirty="0" err="1" smtClean="0"/>
              <a:t>all</a:t>
            </a:r>
            <a:r>
              <a:rPr lang="it-IT" sz="2600" b="1" dirty="0" smtClean="0"/>
              <a:t> the </a:t>
            </a:r>
            <a:r>
              <a:rPr lang="it-IT" sz="2600" b="1" dirty="0" err="1" smtClean="0"/>
              <a:t>same</a:t>
            </a:r>
            <a:endParaRPr lang="it-IT" sz="2600" b="1" dirty="0"/>
          </a:p>
        </p:txBody>
      </p:sp>
      <p:sp>
        <p:nvSpPr>
          <p:cNvPr id="5" name="CasellaDiTesto 4"/>
          <p:cNvSpPr txBox="1"/>
          <p:nvPr/>
        </p:nvSpPr>
        <p:spPr>
          <a:xfrm>
            <a:off x="3217980" y="4229058"/>
            <a:ext cx="5392137" cy="443198"/>
          </a:xfrm>
          <a:prstGeom prst="rect">
            <a:avLst/>
          </a:prstGeom>
          <a:noFill/>
        </p:spPr>
        <p:txBody>
          <a:bodyPr wrap="square" rtlCol="0">
            <a:spAutoFit/>
          </a:bodyPr>
          <a:lstStyle/>
          <a:p>
            <a:pPr algn="ctr">
              <a:lnSpc>
                <a:spcPct val="114000"/>
              </a:lnSpc>
              <a:spcAft>
                <a:spcPts val="1200"/>
              </a:spcAft>
            </a:pPr>
            <a:r>
              <a:rPr lang="it-IT" sz="2000" b="1" dirty="0" err="1"/>
              <a:t>D</a:t>
            </a:r>
            <a:r>
              <a:rPr lang="it-IT" sz="2000" b="1" dirty="0" err="1" smtClean="0"/>
              <a:t>escribe</a:t>
            </a:r>
            <a:r>
              <a:rPr lang="it-IT" sz="2000" b="1" dirty="0" smtClean="0"/>
              <a:t> in </a:t>
            </a:r>
            <a:r>
              <a:rPr lang="it-IT" sz="2000" b="1" dirty="0" err="1" smtClean="0"/>
              <a:t>detail</a:t>
            </a:r>
            <a:r>
              <a:rPr lang="it-IT" sz="2000" b="1" dirty="0" smtClean="0"/>
              <a:t> </a:t>
            </a:r>
            <a:r>
              <a:rPr lang="it-IT" sz="2000" b="1" dirty="0" err="1" smtClean="0"/>
              <a:t>this</a:t>
            </a:r>
            <a:r>
              <a:rPr lang="it-IT" sz="2000" b="1" dirty="0" smtClean="0"/>
              <a:t> </a:t>
            </a:r>
            <a:r>
              <a:rPr lang="it-IT" sz="2000" b="1" dirty="0" err="1" smtClean="0"/>
              <a:t>group</a:t>
            </a:r>
            <a:r>
              <a:rPr lang="it-IT" sz="2000" b="1" dirty="0" smtClean="0"/>
              <a:t> (</a:t>
            </a:r>
            <a:r>
              <a:rPr lang="it-IT" sz="2000" b="1" dirty="0" err="1" smtClean="0"/>
              <a:t>profiling</a:t>
            </a:r>
            <a:r>
              <a:rPr lang="it-IT" sz="2000" b="1" dirty="0" smtClean="0"/>
              <a:t>) </a:t>
            </a:r>
            <a:endParaRPr lang="it-IT" sz="2000" b="1" dirty="0"/>
          </a:p>
        </p:txBody>
      </p:sp>
      <p:sp>
        <p:nvSpPr>
          <p:cNvPr id="6" name="CasellaDiTesto 5"/>
          <p:cNvSpPr txBox="1"/>
          <p:nvPr/>
        </p:nvSpPr>
        <p:spPr>
          <a:xfrm>
            <a:off x="2126239" y="5210232"/>
            <a:ext cx="7127777" cy="416653"/>
          </a:xfrm>
          <a:prstGeom prst="rect">
            <a:avLst/>
          </a:prstGeom>
          <a:noFill/>
        </p:spPr>
        <p:txBody>
          <a:bodyPr wrap="square" rtlCol="0">
            <a:spAutoFit/>
          </a:bodyPr>
          <a:lstStyle/>
          <a:p>
            <a:pPr algn="ctr">
              <a:lnSpc>
                <a:spcPct val="114000"/>
              </a:lnSpc>
              <a:spcAft>
                <a:spcPts val="1200"/>
              </a:spcAft>
            </a:pPr>
            <a:r>
              <a:rPr lang="en-US" sz="2000" b="1" dirty="0"/>
              <a:t>U</a:t>
            </a:r>
            <a:r>
              <a:rPr lang="en-US" sz="2000" b="1" dirty="0" smtClean="0"/>
              <a:t>nderstand </a:t>
            </a:r>
            <a:r>
              <a:rPr lang="en-US" sz="2000" b="1" dirty="0"/>
              <a:t>the needs </a:t>
            </a:r>
            <a:r>
              <a:rPr lang="en-US" sz="2000" b="1" dirty="0" smtClean="0"/>
              <a:t>(requirements) of </a:t>
            </a:r>
            <a:r>
              <a:rPr lang="en-US" sz="2000" b="1" dirty="0"/>
              <a:t>this group</a:t>
            </a:r>
            <a:endParaRPr lang="it-IT" sz="2000" b="1" dirty="0"/>
          </a:p>
        </p:txBody>
      </p:sp>
      <p:sp>
        <p:nvSpPr>
          <p:cNvPr id="7" name="CasellaDiTesto 6"/>
          <p:cNvSpPr txBox="1"/>
          <p:nvPr/>
        </p:nvSpPr>
        <p:spPr>
          <a:xfrm>
            <a:off x="2544411" y="6196526"/>
            <a:ext cx="6652437" cy="400110"/>
          </a:xfrm>
          <a:prstGeom prst="rect">
            <a:avLst/>
          </a:prstGeom>
          <a:noFill/>
        </p:spPr>
        <p:txBody>
          <a:bodyPr wrap="square" rtlCol="0">
            <a:spAutoFit/>
          </a:bodyPr>
          <a:lstStyle/>
          <a:p>
            <a:pPr algn="ctr">
              <a:spcAft>
                <a:spcPts val="1200"/>
              </a:spcAft>
            </a:pPr>
            <a:r>
              <a:rPr lang="en-US" sz="2000" b="1" dirty="0"/>
              <a:t>D</a:t>
            </a:r>
            <a:r>
              <a:rPr lang="en-US" sz="2000" b="1" dirty="0" smtClean="0"/>
              <a:t>esign </a:t>
            </a:r>
            <a:r>
              <a:rPr lang="en-US" sz="2000" b="1" dirty="0"/>
              <a:t>the tourism product based on these needs</a:t>
            </a:r>
            <a:endParaRPr lang="it-IT" sz="2000" b="1" dirty="0"/>
          </a:p>
        </p:txBody>
      </p:sp>
      <p:sp>
        <p:nvSpPr>
          <p:cNvPr id="3" name="Freccia in giù 2"/>
          <p:cNvSpPr/>
          <p:nvPr/>
        </p:nvSpPr>
        <p:spPr>
          <a:xfrm>
            <a:off x="5232595" y="2771710"/>
            <a:ext cx="890883" cy="3925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in giù 8"/>
          <p:cNvSpPr/>
          <p:nvPr/>
        </p:nvSpPr>
        <p:spPr>
          <a:xfrm>
            <a:off x="5232598" y="5784161"/>
            <a:ext cx="890883" cy="3925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in giù 9"/>
          <p:cNvSpPr/>
          <p:nvPr/>
        </p:nvSpPr>
        <p:spPr>
          <a:xfrm>
            <a:off x="5232597" y="4749710"/>
            <a:ext cx="890883" cy="3925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p:cNvSpPr/>
          <p:nvPr/>
        </p:nvSpPr>
        <p:spPr>
          <a:xfrm>
            <a:off x="1885596" y="2044621"/>
            <a:ext cx="7968342" cy="4752808"/>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p:cNvSpPr/>
          <p:nvPr/>
        </p:nvSpPr>
        <p:spPr>
          <a:xfrm>
            <a:off x="2614805" y="2261541"/>
            <a:ext cx="6350200" cy="400110"/>
          </a:xfrm>
          <a:prstGeom prst="rect">
            <a:avLst/>
          </a:prstGeom>
        </p:spPr>
        <p:txBody>
          <a:bodyPr wrap="none">
            <a:spAutoFit/>
          </a:bodyPr>
          <a:lstStyle/>
          <a:p>
            <a:r>
              <a:rPr lang="en-US" sz="2000" b="1" dirty="0"/>
              <a:t>D</a:t>
            </a:r>
            <a:r>
              <a:rPr lang="en-US" sz="2000" b="1" dirty="0" smtClean="0"/>
              <a:t>ivide tourists into </a:t>
            </a:r>
            <a:r>
              <a:rPr lang="en-US" sz="2000" b="1" dirty="0"/>
              <a:t>different </a:t>
            </a:r>
            <a:r>
              <a:rPr lang="en-US" sz="2000" b="1" dirty="0" smtClean="0"/>
              <a:t>groups (segmentation)</a:t>
            </a:r>
            <a:endParaRPr lang="it-IT" sz="2000" b="1" dirty="0"/>
          </a:p>
        </p:txBody>
      </p:sp>
      <p:sp>
        <p:nvSpPr>
          <p:cNvPr id="12" name="Rettangolo 11"/>
          <p:cNvSpPr/>
          <p:nvPr/>
        </p:nvSpPr>
        <p:spPr>
          <a:xfrm>
            <a:off x="2770144" y="3190383"/>
            <a:ext cx="5839973" cy="414344"/>
          </a:xfrm>
          <a:prstGeom prst="rect">
            <a:avLst/>
          </a:prstGeom>
        </p:spPr>
        <p:txBody>
          <a:bodyPr wrap="square">
            <a:spAutoFit/>
          </a:bodyPr>
          <a:lstStyle/>
          <a:p>
            <a:pPr algn="ctr">
              <a:lnSpc>
                <a:spcPct val="113000"/>
              </a:lnSpc>
            </a:pPr>
            <a:r>
              <a:rPr lang="en-US" sz="2000" b="1" dirty="0"/>
              <a:t>C</a:t>
            </a:r>
            <a:r>
              <a:rPr lang="en-US" sz="2000" b="1" dirty="0" smtClean="0"/>
              <a:t>hoose </a:t>
            </a:r>
            <a:r>
              <a:rPr lang="en-US" sz="2000" b="1" dirty="0"/>
              <a:t>the </a:t>
            </a:r>
            <a:r>
              <a:rPr lang="en-US" sz="2000" b="1" dirty="0" smtClean="0"/>
              <a:t>group to </a:t>
            </a:r>
            <a:r>
              <a:rPr lang="en-US" sz="2000" b="1" dirty="0"/>
              <a:t>address</a:t>
            </a:r>
            <a:endParaRPr lang="it-IT" sz="2000" b="1" dirty="0"/>
          </a:p>
        </p:txBody>
      </p:sp>
      <p:sp>
        <p:nvSpPr>
          <p:cNvPr id="14" name="Freccia in giù 13"/>
          <p:cNvSpPr/>
          <p:nvPr/>
        </p:nvSpPr>
        <p:spPr>
          <a:xfrm>
            <a:off x="5232596" y="3759019"/>
            <a:ext cx="890883" cy="3925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586965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p:cNvSpPr txBox="1">
            <a:spLocks/>
          </p:cNvSpPr>
          <p:nvPr/>
        </p:nvSpPr>
        <p:spPr>
          <a:xfrm>
            <a:off x="1212624" y="1412699"/>
            <a:ext cx="5889925" cy="5317710"/>
          </a:xfrm>
          <a:prstGeom prst="rect">
            <a:avLst/>
          </a:prstGeom>
        </p:spPr>
        <p:txBody>
          <a:bodyPr>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nSpc>
                <a:spcPts val="4000"/>
              </a:lnSpc>
              <a:spcAft>
                <a:spcPts val="1200"/>
              </a:spcAft>
              <a:buNone/>
            </a:pPr>
            <a:r>
              <a:rPr lang="en-US" sz="2800" b="1" dirty="0">
                <a:solidFill>
                  <a:schemeClr val="tx1"/>
                </a:solidFill>
              </a:rPr>
              <a:t>The segmentation process</a:t>
            </a:r>
          </a:p>
          <a:p>
            <a:pPr>
              <a:lnSpc>
                <a:spcPts val="4000"/>
              </a:lnSpc>
            </a:pPr>
            <a:r>
              <a:rPr lang="en-US" sz="2800" dirty="0" smtClean="0">
                <a:solidFill>
                  <a:schemeClr val="tx1"/>
                </a:solidFill>
              </a:rPr>
              <a:t>Divide  </a:t>
            </a:r>
            <a:r>
              <a:rPr lang="en-US" sz="2800" dirty="0">
                <a:solidFill>
                  <a:schemeClr val="tx1"/>
                </a:solidFill>
              </a:rPr>
              <a:t>the market into groups of customers that are homogeneous  and clearly differentiated from other groups</a:t>
            </a:r>
          </a:p>
          <a:p>
            <a:pPr>
              <a:lnSpc>
                <a:spcPts val="4000"/>
              </a:lnSpc>
            </a:pPr>
            <a:r>
              <a:rPr lang="en-US" sz="2800" dirty="0">
                <a:solidFill>
                  <a:schemeClr val="tx1"/>
                </a:solidFill>
              </a:rPr>
              <a:t>Choose who to serve (one or more target markets) and who not to serve</a:t>
            </a:r>
          </a:p>
          <a:p>
            <a:pPr>
              <a:lnSpc>
                <a:spcPts val="4000"/>
              </a:lnSpc>
            </a:pPr>
            <a:r>
              <a:rPr lang="en-US" sz="2800" dirty="0" err="1">
                <a:solidFill>
                  <a:schemeClr val="tx1"/>
                </a:solidFill>
              </a:rPr>
              <a:t>Specialise</a:t>
            </a:r>
            <a:r>
              <a:rPr lang="en-US" sz="2800" dirty="0">
                <a:solidFill>
                  <a:schemeClr val="tx1"/>
                </a:solidFill>
              </a:rPr>
              <a:t> in serving target markets and any contiguous segments</a:t>
            </a:r>
          </a:p>
        </p:txBody>
      </p:sp>
      <p:sp>
        <p:nvSpPr>
          <p:cNvPr id="5" name="Titolo 1"/>
          <p:cNvSpPr>
            <a:spLocks noGrp="1"/>
          </p:cNvSpPr>
          <p:nvPr>
            <p:ph type="title"/>
          </p:nvPr>
        </p:nvSpPr>
        <p:spPr>
          <a:xfrm>
            <a:off x="964097" y="382385"/>
            <a:ext cx="10962860" cy="910706"/>
          </a:xfrm>
        </p:spPr>
        <p:txBody>
          <a:bodyPr>
            <a:normAutofit/>
          </a:bodyPr>
          <a:lstStyle/>
          <a:p>
            <a:pPr>
              <a:spcAft>
                <a:spcPts val="1200"/>
              </a:spcAft>
            </a:pPr>
            <a:r>
              <a:rPr lang="it-IT" sz="4400" dirty="0" err="1" smtClean="0"/>
              <a:t>Tourism</a:t>
            </a:r>
            <a:r>
              <a:rPr lang="it-IT" sz="4400" dirty="0" smtClean="0"/>
              <a:t> </a:t>
            </a:r>
            <a:r>
              <a:rPr lang="it-IT" sz="4400" dirty="0" err="1" smtClean="0"/>
              <a:t>product</a:t>
            </a:r>
            <a:r>
              <a:rPr lang="it-IT" sz="4400" dirty="0" smtClean="0"/>
              <a:t> design</a:t>
            </a:r>
            <a:endParaRPr lang="it-IT" sz="4400" dirty="0"/>
          </a:p>
        </p:txBody>
      </p:sp>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7098" y="2162863"/>
            <a:ext cx="4256922" cy="4256922"/>
          </a:xfrm>
          <a:prstGeom prst="rect">
            <a:avLst/>
          </a:prstGeom>
        </p:spPr>
      </p:pic>
    </p:spTree>
    <p:extLst>
      <p:ext uri="{BB962C8B-B14F-4D97-AF65-F5344CB8AC3E}">
        <p14:creationId xmlns:p14="http://schemas.microsoft.com/office/powerpoint/2010/main" val="20495184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1678" y="382385"/>
            <a:ext cx="10178322" cy="956888"/>
          </a:xfrm>
        </p:spPr>
        <p:txBody>
          <a:bodyPr>
            <a:normAutofit fontScale="90000"/>
          </a:bodyPr>
          <a:lstStyle/>
          <a:p>
            <a:r>
              <a:rPr lang="it-IT" sz="4900" dirty="0" err="1"/>
              <a:t>Tourism</a:t>
            </a:r>
            <a:r>
              <a:rPr lang="it-IT" sz="4900" dirty="0"/>
              <a:t> </a:t>
            </a:r>
            <a:r>
              <a:rPr lang="it-IT" sz="4900" dirty="0" err="1"/>
              <a:t>product</a:t>
            </a:r>
            <a:r>
              <a:rPr lang="it-IT" sz="4900" dirty="0"/>
              <a:t> design</a:t>
            </a:r>
            <a:r>
              <a:rPr lang="it-IT" sz="7200" dirty="0"/>
              <a:t/>
            </a:r>
            <a:br>
              <a:rPr lang="it-IT" sz="7200" dirty="0"/>
            </a:br>
            <a:endParaRPr lang="it-IT" dirty="0"/>
          </a:p>
        </p:txBody>
      </p:sp>
      <p:sp>
        <p:nvSpPr>
          <p:cNvPr id="4" name="Segnaposto testo 3"/>
          <p:cNvSpPr txBox="1">
            <a:spLocks/>
          </p:cNvSpPr>
          <p:nvPr/>
        </p:nvSpPr>
        <p:spPr>
          <a:xfrm>
            <a:off x="918922" y="1179261"/>
            <a:ext cx="11456715" cy="5604905"/>
          </a:xfrm>
          <a:prstGeom prst="rect">
            <a:avLst/>
          </a:prstGeom>
        </p:spPr>
        <p:txBody>
          <a:bodyPr>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nSpc>
                <a:spcPts val="4000"/>
              </a:lnSpc>
              <a:spcBef>
                <a:spcPts val="0"/>
              </a:spcBef>
              <a:spcAft>
                <a:spcPts val="2400"/>
              </a:spcAft>
              <a:buNone/>
            </a:pPr>
            <a:r>
              <a:rPr lang="en-US" sz="3200" b="1" dirty="0">
                <a:solidFill>
                  <a:schemeClr val="tx1"/>
                </a:solidFill>
              </a:rPr>
              <a:t>Segmentation criteria: </a:t>
            </a:r>
            <a:r>
              <a:rPr lang="en-US" sz="3200" dirty="0">
                <a:solidFill>
                  <a:schemeClr val="tx1"/>
                </a:solidFill>
              </a:rPr>
              <a:t>variables that allow you to divide your market into meaningful customer </a:t>
            </a:r>
            <a:r>
              <a:rPr lang="en-US" sz="3200" dirty="0" smtClean="0">
                <a:solidFill>
                  <a:schemeClr val="tx1"/>
                </a:solidFill>
              </a:rPr>
              <a:t>groups</a:t>
            </a:r>
          </a:p>
          <a:p>
            <a:pPr>
              <a:lnSpc>
                <a:spcPts val="3800"/>
              </a:lnSpc>
              <a:spcBef>
                <a:spcPts val="0"/>
              </a:spcBef>
              <a:spcAft>
                <a:spcPts val="1200"/>
              </a:spcAft>
            </a:pPr>
            <a:r>
              <a:rPr lang="en-US" sz="2800" b="1" dirty="0" smtClean="0">
                <a:solidFill>
                  <a:schemeClr val="tx1"/>
                </a:solidFill>
              </a:rPr>
              <a:t>Geographical </a:t>
            </a:r>
            <a:r>
              <a:rPr lang="en-US" sz="2800" dirty="0">
                <a:solidFill>
                  <a:schemeClr val="tx1"/>
                </a:solidFill>
              </a:rPr>
              <a:t>(city/region/state of origin, population density, </a:t>
            </a:r>
            <a:r>
              <a:rPr lang="en-US" sz="2800" dirty="0" smtClean="0">
                <a:solidFill>
                  <a:schemeClr val="tx1"/>
                </a:solidFill>
              </a:rPr>
              <a:t>climate, </a:t>
            </a:r>
            <a:r>
              <a:rPr lang="en-US" sz="2800" dirty="0">
                <a:solidFill>
                  <a:schemeClr val="tx1"/>
                </a:solidFill>
              </a:rPr>
              <a:t>etc</a:t>
            </a:r>
            <a:r>
              <a:rPr lang="en-US" sz="2800" dirty="0" smtClean="0">
                <a:solidFill>
                  <a:schemeClr val="tx1"/>
                </a:solidFill>
              </a:rPr>
              <a:t>.)</a:t>
            </a:r>
          </a:p>
          <a:p>
            <a:pPr>
              <a:lnSpc>
                <a:spcPts val="3800"/>
              </a:lnSpc>
              <a:spcBef>
                <a:spcPts val="0"/>
              </a:spcBef>
              <a:spcAft>
                <a:spcPts val="1200"/>
              </a:spcAft>
            </a:pPr>
            <a:r>
              <a:rPr lang="en-US" sz="2800" b="1" dirty="0" smtClean="0">
                <a:solidFill>
                  <a:schemeClr val="tx1"/>
                </a:solidFill>
              </a:rPr>
              <a:t>Demographic </a:t>
            </a:r>
            <a:r>
              <a:rPr lang="en-US" sz="2800" dirty="0">
                <a:solidFill>
                  <a:schemeClr val="tx1"/>
                </a:solidFill>
              </a:rPr>
              <a:t>(age, gender, family unit and its life cycle, family status, educational qualifications, occupation, income, religion</a:t>
            </a:r>
            <a:r>
              <a:rPr lang="en-US" sz="2800" dirty="0" smtClean="0">
                <a:solidFill>
                  <a:schemeClr val="tx1"/>
                </a:solidFill>
              </a:rPr>
              <a:t>)</a:t>
            </a:r>
          </a:p>
          <a:p>
            <a:pPr>
              <a:lnSpc>
                <a:spcPts val="3800"/>
              </a:lnSpc>
              <a:spcBef>
                <a:spcPts val="0"/>
              </a:spcBef>
              <a:spcAft>
                <a:spcPts val="1200"/>
              </a:spcAft>
            </a:pPr>
            <a:r>
              <a:rPr lang="en-US" sz="2800" b="1" dirty="0" err="1">
                <a:solidFill>
                  <a:schemeClr val="tx1"/>
                </a:solidFill>
              </a:rPr>
              <a:t>Behavioural</a:t>
            </a:r>
            <a:r>
              <a:rPr lang="en-US" sz="2800" b="1" dirty="0">
                <a:solidFill>
                  <a:schemeClr val="tx1"/>
                </a:solidFill>
              </a:rPr>
              <a:t> </a:t>
            </a:r>
            <a:r>
              <a:rPr lang="en-US" sz="2800" dirty="0">
                <a:solidFill>
                  <a:schemeClr val="tx1"/>
                </a:solidFill>
              </a:rPr>
              <a:t>(motivations, booking </a:t>
            </a:r>
            <a:r>
              <a:rPr lang="en-US" sz="2800" dirty="0" err="1">
                <a:solidFill>
                  <a:schemeClr val="tx1"/>
                </a:solidFill>
              </a:rPr>
              <a:t>behaviours</a:t>
            </a:r>
            <a:r>
              <a:rPr lang="en-US" sz="2800" dirty="0">
                <a:solidFill>
                  <a:schemeClr val="tx1"/>
                </a:solidFill>
              </a:rPr>
              <a:t>, frequency of travel, sensitivity to price or risk, etc.)</a:t>
            </a:r>
          </a:p>
          <a:p>
            <a:pPr>
              <a:lnSpc>
                <a:spcPts val="3800"/>
              </a:lnSpc>
              <a:spcBef>
                <a:spcPts val="0"/>
              </a:spcBef>
              <a:spcAft>
                <a:spcPts val="1200"/>
              </a:spcAft>
            </a:pPr>
            <a:r>
              <a:rPr lang="en-US" sz="2800" b="1" dirty="0">
                <a:solidFill>
                  <a:schemeClr val="tx1"/>
                </a:solidFill>
              </a:rPr>
              <a:t>Psychographic </a:t>
            </a:r>
            <a:r>
              <a:rPr lang="en-US" sz="2800" dirty="0">
                <a:solidFill>
                  <a:schemeClr val="tx1"/>
                </a:solidFill>
              </a:rPr>
              <a:t>(lifestyle, values, interests, personality, favorite activities, opinions, etc.)</a:t>
            </a:r>
          </a:p>
          <a:p>
            <a:pPr>
              <a:lnSpc>
                <a:spcPts val="4000"/>
              </a:lnSpc>
              <a:spcBef>
                <a:spcPts val="0"/>
              </a:spcBef>
              <a:spcAft>
                <a:spcPts val="1800"/>
              </a:spcAft>
            </a:pPr>
            <a:endParaRPr lang="it-IT" sz="2800" dirty="0">
              <a:solidFill>
                <a:schemeClr val="tx1"/>
              </a:solidFill>
            </a:endParaRPr>
          </a:p>
        </p:txBody>
      </p:sp>
    </p:spTree>
    <p:extLst>
      <p:ext uri="{BB962C8B-B14F-4D97-AF65-F5344CB8AC3E}">
        <p14:creationId xmlns:p14="http://schemas.microsoft.com/office/powerpoint/2010/main" val="12853940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400" dirty="0" err="1"/>
              <a:t>Tourism</a:t>
            </a:r>
            <a:r>
              <a:rPr lang="it-IT" sz="4400" dirty="0"/>
              <a:t> </a:t>
            </a:r>
            <a:r>
              <a:rPr lang="it-IT" sz="4400" dirty="0" err="1"/>
              <a:t>product</a:t>
            </a:r>
            <a:r>
              <a:rPr lang="it-IT" sz="4400" dirty="0"/>
              <a:t> Design</a:t>
            </a:r>
          </a:p>
        </p:txBody>
      </p:sp>
      <p:sp>
        <p:nvSpPr>
          <p:cNvPr id="4" name="Segnaposto testo 3"/>
          <p:cNvSpPr txBox="1">
            <a:spLocks/>
          </p:cNvSpPr>
          <p:nvPr/>
        </p:nvSpPr>
        <p:spPr>
          <a:xfrm>
            <a:off x="1147318" y="1295478"/>
            <a:ext cx="7252403" cy="5562522"/>
          </a:xfrm>
          <a:prstGeom prst="rect">
            <a:avLst/>
          </a:prstGeom>
        </p:spPr>
        <p:txBody>
          <a:bodyPr>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nSpc>
                <a:spcPts val="4000"/>
              </a:lnSpc>
              <a:spcAft>
                <a:spcPts val="1200"/>
              </a:spcAft>
              <a:buNone/>
            </a:pPr>
            <a:r>
              <a:rPr lang="en-US" sz="3200" b="1" dirty="0">
                <a:solidFill>
                  <a:schemeClr val="tx1"/>
                </a:solidFill>
              </a:rPr>
              <a:t>Choosing demand targets </a:t>
            </a:r>
            <a:endParaRPr lang="en-US" sz="3200" b="1" dirty="0" smtClean="0">
              <a:solidFill>
                <a:schemeClr val="tx1"/>
              </a:solidFill>
            </a:endParaRPr>
          </a:p>
          <a:p>
            <a:pPr>
              <a:lnSpc>
                <a:spcPts val="3800"/>
              </a:lnSpc>
              <a:spcAft>
                <a:spcPts val="600"/>
              </a:spcAft>
            </a:pPr>
            <a:r>
              <a:rPr lang="en-US" sz="2800" dirty="0">
                <a:solidFill>
                  <a:schemeClr val="tx1"/>
                </a:solidFill>
              </a:rPr>
              <a:t>Segmentation helps identify different types of tourists and understand which groups are most suitable for the tourism product</a:t>
            </a:r>
            <a:r>
              <a:rPr lang="en-US" sz="2800" dirty="0" smtClean="0">
                <a:solidFill>
                  <a:schemeClr val="tx1"/>
                </a:solidFill>
              </a:rPr>
              <a:t>.</a:t>
            </a:r>
          </a:p>
          <a:p>
            <a:pPr>
              <a:lnSpc>
                <a:spcPts val="3800"/>
              </a:lnSpc>
              <a:spcAft>
                <a:spcPts val="600"/>
              </a:spcAft>
            </a:pPr>
            <a:r>
              <a:rPr lang="en-US" sz="2800" dirty="0" smtClean="0">
                <a:solidFill>
                  <a:schemeClr val="tx1"/>
                </a:solidFill>
              </a:rPr>
              <a:t>One </a:t>
            </a:r>
            <a:r>
              <a:rPr lang="en-US" sz="2800" dirty="0">
                <a:solidFill>
                  <a:schemeClr val="tx1"/>
                </a:solidFill>
              </a:rPr>
              <a:t>or more target groups can be selected</a:t>
            </a:r>
            <a:r>
              <a:rPr lang="en-US" sz="2800" dirty="0" smtClean="0">
                <a:solidFill>
                  <a:schemeClr val="tx1"/>
                </a:solidFill>
              </a:rPr>
              <a:t>.</a:t>
            </a:r>
          </a:p>
          <a:p>
            <a:pPr>
              <a:lnSpc>
                <a:spcPts val="3800"/>
              </a:lnSpc>
              <a:spcAft>
                <a:spcPts val="600"/>
              </a:spcAft>
            </a:pPr>
            <a:r>
              <a:rPr lang="en-US" sz="2800" dirty="0" smtClean="0">
                <a:solidFill>
                  <a:schemeClr val="tx1"/>
                </a:solidFill>
              </a:rPr>
              <a:t>If </a:t>
            </a:r>
            <a:r>
              <a:rPr lang="en-US" sz="2800" dirty="0">
                <a:solidFill>
                  <a:schemeClr val="tx1"/>
                </a:solidFill>
              </a:rPr>
              <a:t>more than one group is selected, the groups should have similar needs and expectations</a:t>
            </a:r>
            <a:r>
              <a:rPr lang="en-US" sz="2800" dirty="0" smtClean="0">
                <a:solidFill>
                  <a:schemeClr val="tx1"/>
                </a:solidFill>
              </a:rPr>
              <a:t>.</a:t>
            </a:r>
          </a:p>
          <a:p>
            <a:pPr>
              <a:lnSpc>
                <a:spcPts val="3800"/>
              </a:lnSpc>
              <a:spcAft>
                <a:spcPts val="600"/>
              </a:spcAft>
            </a:pPr>
            <a:r>
              <a:rPr lang="en-US" sz="2800" dirty="0" smtClean="0">
                <a:solidFill>
                  <a:schemeClr val="tx1"/>
                </a:solidFill>
              </a:rPr>
              <a:t>These </a:t>
            </a:r>
            <a:r>
              <a:rPr lang="en-US" sz="2800" dirty="0">
                <a:solidFill>
                  <a:schemeClr val="tx1"/>
                </a:solidFill>
              </a:rPr>
              <a:t>target groups are then described in more detail (</a:t>
            </a:r>
            <a:r>
              <a:rPr lang="en-US" sz="2800" b="1" dirty="0">
                <a:solidFill>
                  <a:schemeClr val="tx1"/>
                </a:solidFill>
              </a:rPr>
              <a:t>profiling</a:t>
            </a:r>
            <a:r>
              <a:rPr lang="en-US" sz="2800" dirty="0">
                <a:solidFill>
                  <a:schemeClr val="tx1"/>
                </a:solidFill>
              </a:rPr>
              <a:t>).</a:t>
            </a:r>
            <a:endParaRPr lang="it-IT" sz="2800" b="1" dirty="0">
              <a:solidFill>
                <a:schemeClr val="tx1"/>
              </a:solidFill>
            </a:endParaRPr>
          </a:p>
        </p:txBody>
      </p:sp>
      <p:pic>
        <p:nvPicPr>
          <p:cNvPr id="3" name="Immagine 2"/>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063026" y="2250263"/>
            <a:ext cx="3810000" cy="3378200"/>
          </a:xfrm>
          <a:prstGeom prst="rect">
            <a:avLst/>
          </a:prstGeom>
        </p:spPr>
      </p:pic>
    </p:spTree>
    <p:extLst>
      <p:ext uri="{BB962C8B-B14F-4D97-AF65-F5344CB8AC3E}">
        <p14:creationId xmlns:p14="http://schemas.microsoft.com/office/powerpoint/2010/main" val="18192065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0925" y="288908"/>
            <a:ext cx="10178322" cy="1492132"/>
          </a:xfrm>
        </p:spPr>
        <p:txBody>
          <a:bodyPr>
            <a:normAutofit/>
          </a:bodyPr>
          <a:lstStyle/>
          <a:p>
            <a:r>
              <a:rPr lang="it-IT" sz="4400" dirty="0" err="1"/>
              <a:t>Tourism</a:t>
            </a:r>
            <a:r>
              <a:rPr lang="it-IT" sz="4400" dirty="0"/>
              <a:t> </a:t>
            </a:r>
            <a:r>
              <a:rPr lang="it-IT" sz="4400" dirty="0" err="1"/>
              <a:t>product</a:t>
            </a:r>
            <a:r>
              <a:rPr lang="it-IT" sz="4400" dirty="0"/>
              <a:t> Design</a:t>
            </a:r>
          </a:p>
        </p:txBody>
      </p:sp>
      <p:sp>
        <p:nvSpPr>
          <p:cNvPr id="4" name="Segnaposto testo 3"/>
          <p:cNvSpPr txBox="1">
            <a:spLocks/>
          </p:cNvSpPr>
          <p:nvPr/>
        </p:nvSpPr>
        <p:spPr>
          <a:xfrm>
            <a:off x="1070925" y="1034974"/>
            <a:ext cx="7222472" cy="5185063"/>
          </a:xfrm>
          <a:prstGeom prst="rect">
            <a:avLst/>
          </a:prstGeom>
        </p:spPr>
        <p:txBody>
          <a:bodyPr>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nSpc>
                <a:spcPts val="4000"/>
              </a:lnSpc>
              <a:spcAft>
                <a:spcPts val="1200"/>
              </a:spcAft>
              <a:buNone/>
            </a:pPr>
            <a:r>
              <a:rPr lang="en-US" sz="3200" b="1" dirty="0">
                <a:solidFill>
                  <a:schemeClr val="tx1"/>
                </a:solidFill>
              </a:rPr>
              <a:t>Profiling </a:t>
            </a:r>
            <a:r>
              <a:rPr lang="en-US" sz="3200" b="1" dirty="0" smtClean="0">
                <a:solidFill>
                  <a:schemeClr val="tx1"/>
                </a:solidFill>
              </a:rPr>
              <a:t>demand</a:t>
            </a:r>
          </a:p>
          <a:p>
            <a:pPr>
              <a:spcAft>
                <a:spcPts val="600"/>
              </a:spcAft>
            </a:pPr>
            <a:r>
              <a:rPr lang="en-US" sz="2800" dirty="0" smtClean="0">
                <a:solidFill>
                  <a:schemeClr val="tx1"/>
                </a:solidFill>
              </a:rPr>
              <a:t>Customer </a:t>
            </a:r>
            <a:r>
              <a:rPr lang="en-US" sz="2800" dirty="0">
                <a:solidFill>
                  <a:schemeClr val="tx1"/>
                </a:solidFill>
              </a:rPr>
              <a:t>profile: a set of objective characteristics that allow one customer to be distinguished from another and grouped into homogeneous groups on which to build targeted offers (product design</a:t>
            </a:r>
            <a:r>
              <a:rPr lang="en-US" sz="2800" dirty="0" smtClean="0">
                <a:solidFill>
                  <a:schemeClr val="tx1"/>
                </a:solidFill>
              </a:rPr>
              <a:t>)</a:t>
            </a:r>
          </a:p>
          <a:p>
            <a:pPr>
              <a:spcAft>
                <a:spcPts val="600"/>
              </a:spcAft>
            </a:pPr>
            <a:r>
              <a:rPr lang="en-US" sz="2800" dirty="0">
                <a:solidFill>
                  <a:schemeClr val="tx1"/>
                </a:solidFill>
              </a:rPr>
              <a:t>It is based on the acquisition and analysis of data on tourist consumption behavior (how they choose, buy, arrive, stay, etc</a:t>
            </a:r>
            <a:r>
              <a:rPr lang="en-US" sz="2800" dirty="0" smtClean="0">
                <a:solidFill>
                  <a:schemeClr val="tx1"/>
                </a:solidFill>
              </a:rPr>
              <a:t>.)</a:t>
            </a:r>
          </a:p>
          <a:p>
            <a:pPr>
              <a:spcAft>
                <a:spcPts val="600"/>
              </a:spcAft>
            </a:pPr>
            <a:r>
              <a:rPr lang="en-US" sz="2800" dirty="0" smtClean="0">
                <a:solidFill>
                  <a:schemeClr val="tx1"/>
                </a:solidFill>
              </a:rPr>
              <a:t>It </a:t>
            </a:r>
            <a:r>
              <a:rPr lang="en-US" sz="2800" dirty="0">
                <a:solidFill>
                  <a:schemeClr val="tx1"/>
                </a:solidFill>
              </a:rPr>
              <a:t>should be done from the customer's point of </a:t>
            </a:r>
            <a:r>
              <a:rPr lang="en-US" sz="2800" dirty="0" smtClean="0">
                <a:solidFill>
                  <a:schemeClr val="tx1"/>
                </a:solidFill>
              </a:rPr>
              <a:t>view</a:t>
            </a:r>
            <a:endParaRPr lang="it-IT" sz="2800" dirty="0">
              <a:solidFill>
                <a:schemeClr val="tx1"/>
              </a:solidFill>
            </a:endParaRPr>
          </a:p>
          <a:p>
            <a:pPr marL="0" indent="0">
              <a:buNone/>
            </a:pPr>
            <a:endParaRPr lang="it-IT" sz="2800" dirty="0">
              <a:solidFill>
                <a:schemeClr val="tx1"/>
              </a:solidFill>
            </a:endParaRPr>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9400" y="2643270"/>
            <a:ext cx="3680460" cy="3095538"/>
          </a:xfrm>
          <a:prstGeom prst="rect">
            <a:avLst/>
          </a:prstGeom>
        </p:spPr>
      </p:pic>
    </p:spTree>
    <p:extLst>
      <p:ext uri="{BB962C8B-B14F-4D97-AF65-F5344CB8AC3E}">
        <p14:creationId xmlns:p14="http://schemas.microsoft.com/office/powerpoint/2010/main" val="14939699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1678" y="382385"/>
            <a:ext cx="10178322" cy="916479"/>
          </a:xfrm>
        </p:spPr>
        <p:txBody>
          <a:bodyPr>
            <a:normAutofit/>
          </a:bodyPr>
          <a:lstStyle/>
          <a:p>
            <a:r>
              <a:rPr lang="it-IT" sz="4400" dirty="0" err="1"/>
              <a:t>Tourism</a:t>
            </a:r>
            <a:r>
              <a:rPr lang="it-IT" sz="4400" dirty="0"/>
              <a:t> </a:t>
            </a:r>
            <a:r>
              <a:rPr lang="it-IT" sz="4400" dirty="0" err="1"/>
              <a:t>product</a:t>
            </a:r>
            <a:r>
              <a:rPr lang="it-IT" sz="4400" dirty="0"/>
              <a:t> Design</a:t>
            </a:r>
          </a:p>
        </p:txBody>
      </p:sp>
      <p:sp>
        <p:nvSpPr>
          <p:cNvPr id="4" name="Segnaposto testo 3"/>
          <p:cNvSpPr txBox="1">
            <a:spLocks/>
          </p:cNvSpPr>
          <p:nvPr/>
        </p:nvSpPr>
        <p:spPr>
          <a:xfrm>
            <a:off x="1272395" y="1319449"/>
            <a:ext cx="7414405" cy="5336532"/>
          </a:xfrm>
          <a:prstGeom prst="rect">
            <a:avLst/>
          </a:prstGeom>
        </p:spPr>
        <p:txBody>
          <a:bodyPr>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nSpc>
                <a:spcPts val="4000"/>
              </a:lnSpc>
              <a:spcAft>
                <a:spcPts val="1200"/>
              </a:spcAft>
              <a:buNone/>
            </a:pPr>
            <a:r>
              <a:rPr lang="it-IT" sz="3200" b="1" dirty="0" err="1" smtClean="0">
                <a:solidFill>
                  <a:schemeClr val="tx1"/>
                </a:solidFill>
              </a:rPr>
              <a:t>Profiling</a:t>
            </a:r>
            <a:r>
              <a:rPr lang="it-IT" sz="3200" b="1" dirty="0" smtClean="0">
                <a:solidFill>
                  <a:schemeClr val="tx1"/>
                </a:solidFill>
              </a:rPr>
              <a:t> </a:t>
            </a:r>
            <a:r>
              <a:rPr lang="it-IT" sz="3200" b="1" dirty="0" err="1" smtClean="0">
                <a:solidFill>
                  <a:schemeClr val="tx1"/>
                </a:solidFill>
              </a:rPr>
              <a:t>demand</a:t>
            </a:r>
            <a:endParaRPr lang="it-IT" sz="3200" b="1" dirty="0" smtClean="0">
              <a:solidFill>
                <a:schemeClr val="tx1"/>
              </a:solidFill>
            </a:endParaRPr>
          </a:p>
          <a:p>
            <a:pPr>
              <a:spcAft>
                <a:spcPts val="600"/>
              </a:spcAft>
            </a:pPr>
            <a:r>
              <a:rPr lang="en-US" sz="2800" dirty="0">
                <a:solidFill>
                  <a:schemeClr val="tx1"/>
                </a:solidFill>
              </a:rPr>
              <a:t>The output is a </a:t>
            </a:r>
            <a:r>
              <a:rPr lang="en-US" sz="2800" b="1" dirty="0">
                <a:solidFill>
                  <a:schemeClr val="tx1"/>
                </a:solidFill>
              </a:rPr>
              <a:t>list of </a:t>
            </a:r>
            <a:r>
              <a:rPr lang="en-US" sz="2800" b="1" dirty="0" smtClean="0">
                <a:solidFill>
                  <a:schemeClr val="tx1"/>
                </a:solidFill>
              </a:rPr>
              <a:t>requirements</a:t>
            </a:r>
            <a:r>
              <a:rPr lang="en-US" sz="2800" dirty="0" smtClean="0">
                <a:solidFill>
                  <a:schemeClr val="tx1"/>
                </a:solidFill>
              </a:rPr>
              <a:t> hierarchically </a:t>
            </a:r>
            <a:r>
              <a:rPr lang="en-US" sz="2800" dirty="0">
                <a:solidFill>
                  <a:schemeClr val="tx1"/>
                </a:solidFill>
              </a:rPr>
              <a:t>classified according to their relevance to the target audience: advantages that the customer expects or dreams of obtaining and disadvantages feared before, during, and after </a:t>
            </a:r>
            <a:r>
              <a:rPr lang="en-US" sz="2800" dirty="0" smtClean="0">
                <a:solidFill>
                  <a:schemeClr val="tx1"/>
                </a:solidFill>
              </a:rPr>
              <a:t>consumption</a:t>
            </a:r>
          </a:p>
          <a:p>
            <a:pPr>
              <a:spcAft>
                <a:spcPts val="600"/>
              </a:spcAft>
            </a:pPr>
            <a:r>
              <a:rPr lang="en-US" sz="2800" dirty="0" smtClean="0">
                <a:solidFill>
                  <a:schemeClr val="tx1"/>
                </a:solidFill>
              </a:rPr>
              <a:t>The </a:t>
            </a:r>
            <a:r>
              <a:rPr lang="en-US" sz="2800" dirty="0">
                <a:solidFill>
                  <a:schemeClr val="tx1"/>
                </a:solidFill>
              </a:rPr>
              <a:t>customer profile is the basis for the design of tourism </a:t>
            </a:r>
            <a:r>
              <a:rPr lang="en-US" sz="2800" dirty="0" smtClean="0">
                <a:solidFill>
                  <a:schemeClr val="tx1"/>
                </a:solidFill>
              </a:rPr>
              <a:t>products</a:t>
            </a:r>
            <a:endParaRPr lang="it-IT" sz="2800" dirty="0" smtClean="0">
              <a:solidFill>
                <a:schemeClr val="tx1"/>
              </a:solidFill>
            </a:endParaRPr>
          </a:p>
        </p:txBody>
      </p:sp>
      <p:pic>
        <p:nvPicPr>
          <p:cNvPr id="6" name="Picture 2" descr="Buyer Personas: perché sono importanti per la tua strategia e come crearle  - LaPenna del Web"/>
          <p:cNvPicPr>
            <a:picLocks noChangeAspect="1" noChangeArrowheads="1"/>
          </p:cNvPicPr>
          <p:nvPr/>
        </p:nvPicPr>
        <p:blipFill rotWithShape="1">
          <a:blip r:embed="rId3">
            <a:extLst>
              <a:ext uri="{28A0092B-C50C-407E-A947-70E740481C1C}">
                <a14:useLocalDpi xmlns:a14="http://schemas.microsoft.com/office/drawing/2010/main" val="0"/>
              </a:ext>
            </a:extLst>
          </a:blip>
          <a:srcRect l="44536"/>
          <a:stretch/>
        </p:blipFill>
        <p:spPr bwMode="auto">
          <a:xfrm>
            <a:off x="8527312" y="2196996"/>
            <a:ext cx="3227290" cy="3879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6119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28158" y="382385"/>
            <a:ext cx="10178322" cy="1011495"/>
          </a:xfrm>
        </p:spPr>
        <p:txBody>
          <a:bodyPr>
            <a:normAutofit fontScale="90000"/>
          </a:bodyPr>
          <a:lstStyle/>
          <a:p>
            <a:r>
              <a:rPr lang="it-IT" sz="4900" dirty="0" err="1"/>
              <a:t>Tourism</a:t>
            </a:r>
            <a:r>
              <a:rPr lang="it-IT" sz="4900" dirty="0"/>
              <a:t> </a:t>
            </a:r>
            <a:r>
              <a:rPr lang="it-IT" sz="4900" dirty="0" err="1"/>
              <a:t>product</a:t>
            </a:r>
            <a:r>
              <a:rPr lang="it-IT" sz="4900" dirty="0"/>
              <a:t> Design</a:t>
            </a:r>
            <a:r>
              <a:rPr lang="it-IT" sz="7200" dirty="0"/>
              <a:t/>
            </a:r>
            <a:br>
              <a:rPr lang="it-IT" sz="7200" dirty="0"/>
            </a:br>
            <a:endParaRPr lang="it-IT" dirty="0"/>
          </a:p>
        </p:txBody>
      </p:sp>
      <p:sp>
        <p:nvSpPr>
          <p:cNvPr id="4" name="Segnaposto testo 3"/>
          <p:cNvSpPr txBox="1">
            <a:spLocks/>
          </p:cNvSpPr>
          <p:nvPr/>
        </p:nvSpPr>
        <p:spPr>
          <a:xfrm>
            <a:off x="1028158" y="1980930"/>
            <a:ext cx="4361971" cy="4103051"/>
          </a:xfrm>
          <a:prstGeom prst="rect">
            <a:avLst/>
          </a:prstGeom>
        </p:spPr>
        <p:txBody>
          <a:bodyPr>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nSpc>
                <a:spcPts val="4000"/>
              </a:lnSpc>
              <a:buNone/>
            </a:pPr>
            <a:r>
              <a:rPr lang="it-IT" sz="3200" b="1" dirty="0" smtClean="0">
                <a:solidFill>
                  <a:schemeClr val="tx1"/>
                </a:solidFill>
              </a:rPr>
              <a:t>The design </a:t>
            </a:r>
            <a:r>
              <a:rPr lang="it-IT" sz="3200" b="1" dirty="0" err="1" smtClean="0">
                <a:solidFill>
                  <a:schemeClr val="tx1"/>
                </a:solidFill>
              </a:rPr>
              <a:t>process</a:t>
            </a:r>
            <a:endParaRPr lang="it-IT" sz="3200" b="1" dirty="0" smtClean="0">
              <a:solidFill>
                <a:schemeClr val="tx1"/>
              </a:solidFill>
            </a:endParaRPr>
          </a:p>
          <a:p>
            <a:pPr marL="0" indent="0">
              <a:buNone/>
            </a:pPr>
            <a:r>
              <a:rPr lang="it-IT" sz="2800" dirty="0" smtClean="0">
                <a:solidFill>
                  <a:schemeClr val="tx1"/>
                </a:solidFill>
              </a:rPr>
              <a:t>The design </a:t>
            </a:r>
            <a:r>
              <a:rPr lang="it-IT" sz="2800" dirty="0" err="1" smtClean="0">
                <a:solidFill>
                  <a:schemeClr val="tx1"/>
                </a:solidFill>
              </a:rPr>
              <a:t>process</a:t>
            </a:r>
            <a:r>
              <a:rPr lang="it-IT" sz="2800" dirty="0" smtClean="0">
                <a:solidFill>
                  <a:schemeClr val="tx1"/>
                </a:solidFill>
              </a:rPr>
              <a:t> </a:t>
            </a:r>
            <a:r>
              <a:rPr lang="it-IT" sz="2800" dirty="0" err="1" smtClean="0">
                <a:solidFill>
                  <a:schemeClr val="tx1"/>
                </a:solidFill>
              </a:rPr>
              <a:t>takes</a:t>
            </a:r>
            <a:r>
              <a:rPr lang="it-IT" sz="2800" dirty="0" smtClean="0">
                <a:solidFill>
                  <a:schemeClr val="tx1"/>
                </a:solidFill>
              </a:rPr>
              <a:t> </a:t>
            </a:r>
            <a:r>
              <a:rPr lang="it-IT" sz="2800" dirty="0" err="1" smtClean="0">
                <a:solidFill>
                  <a:schemeClr val="tx1"/>
                </a:solidFill>
              </a:rPr>
              <a:t>into</a:t>
            </a:r>
            <a:r>
              <a:rPr lang="it-IT" sz="2800" dirty="0" smtClean="0">
                <a:solidFill>
                  <a:schemeClr val="tx1"/>
                </a:solidFill>
              </a:rPr>
              <a:t> account the </a:t>
            </a:r>
            <a:r>
              <a:rPr lang="it-IT" sz="2800" dirty="0" err="1" smtClean="0">
                <a:solidFill>
                  <a:schemeClr val="tx1"/>
                </a:solidFill>
              </a:rPr>
              <a:t>tourists</a:t>
            </a:r>
            <a:r>
              <a:rPr lang="it-IT" sz="2800" dirty="0" smtClean="0">
                <a:solidFill>
                  <a:schemeClr val="tx1"/>
                </a:solidFill>
              </a:rPr>
              <a:t>’ </a:t>
            </a:r>
            <a:r>
              <a:rPr lang="it-IT" sz="2800" dirty="0" err="1" smtClean="0">
                <a:solidFill>
                  <a:schemeClr val="tx1"/>
                </a:solidFill>
              </a:rPr>
              <a:t>profile</a:t>
            </a:r>
            <a:r>
              <a:rPr lang="it-IT" sz="2800" dirty="0" smtClean="0">
                <a:solidFill>
                  <a:schemeClr val="tx1"/>
                </a:solidFill>
              </a:rPr>
              <a:t>, </a:t>
            </a:r>
            <a:r>
              <a:rPr lang="it-IT" sz="2800" dirty="0" err="1" smtClean="0">
                <a:solidFill>
                  <a:schemeClr val="tx1"/>
                </a:solidFill>
              </a:rPr>
              <a:t>based</a:t>
            </a:r>
            <a:r>
              <a:rPr lang="it-IT" sz="2800" dirty="0" smtClean="0">
                <a:solidFill>
                  <a:schemeClr val="tx1"/>
                </a:solidFill>
              </a:rPr>
              <a:t> on </a:t>
            </a:r>
            <a:r>
              <a:rPr lang="it-IT" sz="2800" dirty="0" err="1" smtClean="0">
                <a:solidFill>
                  <a:schemeClr val="tx1"/>
                </a:solidFill>
              </a:rPr>
              <a:t>their</a:t>
            </a:r>
            <a:r>
              <a:rPr lang="it-IT" sz="2800" dirty="0" smtClean="0">
                <a:solidFill>
                  <a:schemeClr val="tx1"/>
                </a:solidFill>
              </a:rPr>
              <a:t> </a:t>
            </a:r>
            <a:r>
              <a:rPr lang="it-IT" sz="2800" dirty="0" err="1" smtClean="0">
                <a:solidFill>
                  <a:schemeClr val="tx1"/>
                </a:solidFill>
              </a:rPr>
              <a:t>needs</a:t>
            </a:r>
            <a:r>
              <a:rPr lang="it-IT" sz="2800" dirty="0" smtClean="0">
                <a:solidFill>
                  <a:schemeClr val="tx1"/>
                </a:solidFill>
              </a:rPr>
              <a:t> (</a:t>
            </a:r>
            <a:r>
              <a:rPr lang="it-IT" sz="2800" b="1" dirty="0" err="1" smtClean="0">
                <a:solidFill>
                  <a:schemeClr val="tx1"/>
                </a:solidFill>
              </a:rPr>
              <a:t>requirements</a:t>
            </a:r>
            <a:r>
              <a:rPr lang="it-IT" sz="2800" dirty="0" smtClean="0">
                <a:solidFill>
                  <a:schemeClr val="tx1"/>
                </a:solidFill>
              </a:rPr>
              <a:t>), </a:t>
            </a:r>
            <a:r>
              <a:rPr lang="it-IT" sz="2800" dirty="0">
                <a:solidFill>
                  <a:schemeClr val="tx1"/>
                </a:solidFill>
              </a:rPr>
              <a:t>in </a:t>
            </a:r>
            <a:r>
              <a:rPr lang="it-IT" sz="2800" dirty="0" err="1">
                <a:solidFill>
                  <a:schemeClr val="tx1"/>
                </a:solidFill>
              </a:rPr>
              <a:t>order</a:t>
            </a:r>
            <a:r>
              <a:rPr lang="it-IT" sz="2800" dirty="0">
                <a:solidFill>
                  <a:schemeClr val="tx1"/>
                </a:solidFill>
              </a:rPr>
              <a:t> to </a:t>
            </a:r>
            <a:r>
              <a:rPr lang="it-IT" sz="2800" dirty="0" err="1">
                <a:solidFill>
                  <a:schemeClr val="tx1"/>
                </a:solidFill>
              </a:rPr>
              <a:t>identify</a:t>
            </a:r>
            <a:r>
              <a:rPr lang="it-IT" sz="2800" dirty="0">
                <a:solidFill>
                  <a:schemeClr val="tx1"/>
                </a:solidFill>
              </a:rPr>
              <a:t> </a:t>
            </a:r>
            <a:r>
              <a:rPr lang="it-IT" sz="2800" b="1" dirty="0" err="1">
                <a:solidFill>
                  <a:schemeClr val="tx1"/>
                </a:solidFill>
              </a:rPr>
              <a:t>product</a:t>
            </a:r>
            <a:r>
              <a:rPr lang="it-IT" sz="2800" b="1" dirty="0">
                <a:solidFill>
                  <a:schemeClr val="tx1"/>
                </a:solidFill>
              </a:rPr>
              <a:t> </a:t>
            </a:r>
            <a:r>
              <a:rPr lang="it-IT" sz="2800" b="1" dirty="0" err="1">
                <a:solidFill>
                  <a:schemeClr val="tx1"/>
                </a:solidFill>
              </a:rPr>
              <a:t>specifications</a:t>
            </a:r>
            <a:r>
              <a:rPr lang="it-IT" sz="2800" b="1" dirty="0">
                <a:solidFill>
                  <a:schemeClr val="tx1"/>
                </a:solidFill>
              </a:rPr>
              <a:t> </a:t>
            </a:r>
            <a:r>
              <a:rPr lang="it-IT" sz="2800" dirty="0" err="1">
                <a:solidFill>
                  <a:schemeClr val="tx1"/>
                </a:solidFill>
              </a:rPr>
              <a:t>that</a:t>
            </a:r>
            <a:r>
              <a:rPr lang="it-IT" sz="2800" dirty="0">
                <a:solidFill>
                  <a:schemeClr val="tx1"/>
                </a:solidFill>
              </a:rPr>
              <a:t> </a:t>
            </a:r>
            <a:r>
              <a:rPr lang="it-IT" sz="2800" dirty="0" err="1">
                <a:solidFill>
                  <a:schemeClr val="tx1"/>
                </a:solidFill>
              </a:rPr>
              <a:t>meet</a:t>
            </a:r>
            <a:r>
              <a:rPr lang="it-IT" sz="2800" dirty="0">
                <a:solidFill>
                  <a:schemeClr val="tx1"/>
                </a:solidFill>
              </a:rPr>
              <a:t> </a:t>
            </a:r>
            <a:r>
              <a:rPr lang="it-IT" sz="2800" dirty="0" err="1">
                <a:solidFill>
                  <a:schemeClr val="tx1"/>
                </a:solidFill>
              </a:rPr>
              <a:t>those</a:t>
            </a:r>
            <a:r>
              <a:rPr lang="it-IT" sz="2800" dirty="0">
                <a:solidFill>
                  <a:schemeClr val="tx1"/>
                </a:solidFill>
              </a:rPr>
              <a:t> </a:t>
            </a:r>
            <a:r>
              <a:rPr lang="it-IT" sz="2800" dirty="0" err="1" smtClean="0">
                <a:solidFill>
                  <a:schemeClr val="tx1"/>
                </a:solidFill>
              </a:rPr>
              <a:t>needs</a:t>
            </a:r>
            <a:r>
              <a:rPr lang="it-IT" sz="2800" dirty="0">
                <a:solidFill>
                  <a:schemeClr val="tx1"/>
                </a:solidFill>
              </a:rPr>
              <a:t>.</a:t>
            </a:r>
          </a:p>
        </p:txBody>
      </p:sp>
      <p:grpSp>
        <p:nvGrpSpPr>
          <p:cNvPr id="14" name="Gruppo 13"/>
          <p:cNvGrpSpPr/>
          <p:nvPr/>
        </p:nvGrpSpPr>
        <p:grpSpPr>
          <a:xfrm>
            <a:off x="5275386" y="2426676"/>
            <a:ext cx="6535010" cy="3950677"/>
            <a:chOff x="5275386" y="2426676"/>
            <a:chExt cx="6535010" cy="3950677"/>
          </a:xfrm>
        </p:grpSpPr>
        <p:grpSp>
          <p:nvGrpSpPr>
            <p:cNvPr id="5" name="Gruppo 4"/>
            <p:cNvGrpSpPr/>
            <p:nvPr/>
          </p:nvGrpSpPr>
          <p:grpSpPr>
            <a:xfrm>
              <a:off x="5390129" y="2656152"/>
              <a:ext cx="6314759" cy="3357490"/>
              <a:chOff x="6468892" y="2107194"/>
              <a:chExt cx="5587569" cy="3357490"/>
            </a:xfrm>
          </p:grpSpPr>
          <p:pic>
            <p:nvPicPr>
              <p:cNvPr id="6" name="Picture 2" descr="Immagine correl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5479" y="3500289"/>
                <a:ext cx="1799597" cy="1964395"/>
              </a:xfrm>
              <a:prstGeom prst="rect">
                <a:avLst/>
              </a:prstGeom>
              <a:noFill/>
              <a:extLst>
                <a:ext uri="{909E8E84-426E-40DD-AFC4-6F175D3DCCD1}">
                  <a14:hiddenFill xmlns:a14="http://schemas.microsoft.com/office/drawing/2010/main">
                    <a:solidFill>
                      <a:srgbClr val="FFFFFF"/>
                    </a:solidFill>
                  </a14:hiddenFill>
                </a:ext>
              </a:extLst>
            </p:spPr>
          </p:pic>
          <p:sp>
            <p:nvSpPr>
              <p:cNvPr id="7" name="Documento multiplo 6"/>
              <p:cNvSpPr/>
              <p:nvPr/>
            </p:nvSpPr>
            <p:spPr>
              <a:xfrm>
                <a:off x="6468892" y="3228569"/>
                <a:ext cx="1795726" cy="2071992"/>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tx1"/>
                    </a:solidFill>
                  </a:rPr>
                  <a:t>CUSTOMER PROFILE</a:t>
                </a:r>
              </a:p>
              <a:p>
                <a:pPr algn="ctr"/>
                <a:r>
                  <a:rPr lang="it-IT" b="1" dirty="0" smtClean="0">
                    <a:solidFill>
                      <a:schemeClr val="tx1"/>
                    </a:solidFill>
                  </a:rPr>
                  <a:t>-</a:t>
                </a:r>
              </a:p>
              <a:p>
                <a:pPr algn="ctr"/>
                <a:r>
                  <a:rPr lang="it-IT" b="1" dirty="0" err="1" smtClean="0">
                    <a:solidFill>
                      <a:schemeClr val="tx1"/>
                    </a:solidFill>
                  </a:rPr>
                  <a:t>Requirements</a:t>
                </a:r>
                <a:endParaRPr lang="it-IT" b="1" dirty="0">
                  <a:solidFill>
                    <a:schemeClr val="tx1"/>
                  </a:solidFill>
                </a:endParaRPr>
              </a:p>
            </p:txBody>
          </p:sp>
          <p:sp>
            <p:nvSpPr>
              <p:cNvPr id="8" name="Documento multiplo 7"/>
              <p:cNvSpPr/>
              <p:nvPr/>
            </p:nvSpPr>
            <p:spPr>
              <a:xfrm>
                <a:off x="10376812" y="3228569"/>
                <a:ext cx="1679649" cy="2071992"/>
              </a:xfrm>
              <a:prstGeom prst="flowChartMultidocument">
                <a:avLst/>
              </a:prstGeom>
              <a:solidFill>
                <a:schemeClr val="bg2">
                  <a:lumMod val="50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tx1"/>
                    </a:solidFill>
                  </a:rPr>
                  <a:t>PRODUCT DESIGN</a:t>
                </a:r>
              </a:p>
              <a:p>
                <a:pPr algn="ctr"/>
                <a:r>
                  <a:rPr lang="it-IT" sz="1600" b="1" dirty="0" smtClean="0">
                    <a:solidFill>
                      <a:schemeClr val="tx1"/>
                    </a:solidFill>
                  </a:rPr>
                  <a:t>-</a:t>
                </a:r>
              </a:p>
              <a:p>
                <a:pPr algn="ctr"/>
                <a:r>
                  <a:rPr lang="it-IT" sz="1600" b="1" dirty="0" err="1" smtClean="0">
                    <a:solidFill>
                      <a:schemeClr val="tx1"/>
                    </a:solidFill>
                  </a:rPr>
                  <a:t>Specifications</a:t>
                </a:r>
                <a:endParaRPr lang="it-IT" sz="1600" b="1" dirty="0">
                  <a:solidFill>
                    <a:schemeClr val="tx1"/>
                  </a:solidFill>
                </a:endParaRPr>
              </a:p>
            </p:txBody>
          </p:sp>
          <p:sp>
            <p:nvSpPr>
              <p:cNvPr id="9" name="Freccia a destra 8"/>
              <p:cNvSpPr/>
              <p:nvPr/>
            </p:nvSpPr>
            <p:spPr>
              <a:xfrm>
                <a:off x="8112868" y="3963008"/>
                <a:ext cx="515566" cy="60311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a destra 9"/>
              <p:cNvSpPr/>
              <p:nvPr/>
            </p:nvSpPr>
            <p:spPr>
              <a:xfrm>
                <a:off x="9902757" y="3963008"/>
                <a:ext cx="515566" cy="60311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7308016" y="2107194"/>
                <a:ext cx="3973524" cy="400110"/>
              </a:xfrm>
              <a:prstGeom prst="rect">
                <a:avLst/>
              </a:prstGeom>
              <a:noFill/>
            </p:spPr>
            <p:txBody>
              <a:bodyPr wrap="none" rtlCol="0">
                <a:spAutoFit/>
              </a:bodyPr>
              <a:lstStyle/>
              <a:p>
                <a:r>
                  <a:rPr lang="it-IT" sz="2000" b="1" dirty="0" err="1" smtClean="0"/>
                  <a:t>Tourism</a:t>
                </a:r>
                <a:r>
                  <a:rPr lang="it-IT" sz="2000" b="1" dirty="0" smtClean="0"/>
                  <a:t> </a:t>
                </a:r>
                <a:r>
                  <a:rPr lang="it-IT" sz="2000" b="1" dirty="0" err="1" smtClean="0"/>
                  <a:t>product</a:t>
                </a:r>
                <a:r>
                  <a:rPr lang="it-IT" sz="2000" b="1" dirty="0" smtClean="0"/>
                  <a:t> design </a:t>
                </a:r>
                <a:r>
                  <a:rPr lang="it-IT" sz="2000" b="1" dirty="0" err="1" smtClean="0"/>
                  <a:t>process</a:t>
                </a:r>
                <a:endParaRPr lang="it-IT" sz="2000" b="1" dirty="0"/>
              </a:p>
            </p:txBody>
          </p:sp>
          <p:sp>
            <p:nvSpPr>
              <p:cNvPr id="12" name="Parentesi graffa aperta 11"/>
              <p:cNvSpPr/>
              <p:nvPr/>
            </p:nvSpPr>
            <p:spPr>
              <a:xfrm rot="5400000">
                <a:off x="9022404" y="1692615"/>
                <a:ext cx="544749" cy="2422187"/>
              </a:xfrm>
              <a:prstGeom prst="leftBrace">
                <a:avLst>
                  <a:gd name="adj1" fmla="val 67262"/>
                  <a:gd name="adj2" fmla="val 47189"/>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
          <p:nvSpPr>
            <p:cNvPr id="13" name="Rettangolo 12"/>
            <p:cNvSpPr/>
            <p:nvPr/>
          </p:nvSpPr>
          <p:spPr>
            <a:xfrm>
              <a:off x="5275386" y="2426676"/>
              <a:ext cx="6535010" cy="3950677"/>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22474213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p:cNvSpPr txBox="1">
            <a:spLocks/>
          </p:cNvSpPr>
          <p:nvPr/>
        </p:nvSpPr>
        <p:spPr>
          <a:xfrm>
            <a:off x="1028158" y="1393880"/>
            <a:ext cx="7364556" cy="4703411"/>
          </a:xfrm>
          <a:prstGeom prst="rect">
            <a:avLst/>
          </a:prstGeom>
        </p:spPr>
        <p:txBody>
          <a:bodyPr>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spcAft>
                <a:spcPts val="1200"/>
              </a:spcAft>
              <a:buNone/>
            </a:pPr>
            <a:r>
              <a:rPr lang="en-US" sz="3200" b="1" dirty="0">
                <a:solidFill>
                  <a:schemeClr val="tx1"/>
                </a:solidFill>
              </a:rPr>
              <a:t>The design process</a:t>
            </a:r>
            <a:endParaRPr lang="en-US" sz="3200" dirty="0">
              <a:solidFill>
                <a:schemeClr val="tx1"/>
              </a:solidFill>
            </a:endParaRPr>
          </a:p>
          <a:p>
            <a:r>
              <a:rPr lang="en-US" sz="2800" dirty="0">
                <a:solidFill>
                  <a:schemeClr val="tx1"/>
                </a:solidFill>
              </a:rPr>
              <a:t>Each </a:t>
            </a:r>
            <a:r>
              <a:rPr lang="en-US" sz="2800" b="1" dirty="0">
                <a:solidFill>
                  <a:schemeClr val="tx1"/>
                </a:solidFill>
              </a:rPr>
              <a:t>requirement</a:t>
            </a:r>
            <a:r>
              <a:rPr lang="en-US" sz="2800" dirty="0">
                <a:solidFill>
                  <a:schemeClr val="tx1"/>
                </a:solidFill>
              </a:rPr>
              <a:t> must be translated into a </a:t>
            </a:r>
            <a:r>
              <a:rPr lang="en-US" sz="2800" b="1" dirty="0">
                <a:solidFill>
                  <a:schemeClr val="tx1"/>
                </a:solidFill>
              </a:rPr>
              <a:t>design specification</a:t>
            </a:r>
            <a:endParaRPr lang="en-US" sz="2800" dirty="0">
              <a:solidFill>
                <a:schemeClr val="tx1"/>
              </a:solidFill>
            </a:endParaRPr>
          </a:p>
          <a:p>
            <a:r>
              <a:rPr lang="en-US" sz="2800" dirty="0">
                <a:solidFill>
                  <a:schemeClr val="tx1"/>
                </a:solidFill>
              </a:rPr>
              <a:t>A requirement that does not correspond to a specification is an </a:t>
            </a:r>
            <a:r>
              <a:rPr lang="en-US" sz="2800" b="1" dirty="0">
                <a:solidFill>
                  <a:schemeClr val="tx1"/>
                </a:solidFill>
              </a:rPr>
              <a:t>unmet requirement</a:t>
            </a:r>
            <a:r>
              <a:rPr lang="en-US" sz="2800" dirty="0">
                <a:solidFill>
                  <a:schemeClr val="tx1"/>
                </a:solidFill>
              </a:rPr>
              <a:t> and may lead to tourist dissatisfaction</a:t>
            </a:r>
          </a:p>
          <a:p>
            <a:r>
              <a:rPr lang="en-US" sz="2800" dirty="0">
                <a:solidFill>
                  <a:schemeClr val="tx1"/>
                </a:solidFill>
              </a:rPr>
              <a:t>A </a:t>
            </a:r>
            <a:r>
              <a:rPr lang="en-US" sz="2800" b="1" dirty="0">
                <a:solidFill>
                  <a:schemeClr val="tx1"/>
                </a:solidFill>
              </a:rPr>
              <a:t>specification</a:t>
            </a:r>
            <a:r>
              <a:rPr lang="en-US" sz="2800" dirty="0">
                <a:solidFill>
                  <a:schemeClr val="tx1"/>
                </a:solidFill>
              </a:rPr>
              <a:t> that does not correspond to any requirement increases costs and may lead to a negative customer evaluation</a:t>
            </a:r>
          </a:p>
        </p:txBody>
      </p:sp>
      <p:sp>
        <p:nvSpPr>
          <p:cNvPr id="5" name="Titolo 1"/>
          <p:cNvSpPr>
            <a:spLocks noGrp="1"/>
          </p:cNvSpPr>
          <p:nvPr>
            <p:ph type="title"/>
          </p:nvPr>
        </p:nvSpPr>
        <p:spPr>
          <a:xfrm>
            <a:off x="1028158" y="382385"/>
            <a:ext cx="10178322" cy="1011495"/>
          </a:xfrm>
        </p:spPr>
        <p:txBody>
          <a:bodyPr>
            <a:normAutofit fontScale="90000"/>
          </a:bodyPr>
          <a:lstStyle/>
          <a:p>
            <a:r>
              <a:rPr lang="it-IT" sz="4900" dirty="0" err="1"/>
              <a:t>Tourism</a:t>
            </a:r>
            <a:r>
              <a:rPr lang="it-IT" sz="4900" dirty="0"/>
              <a:t> </a:t>
            </a:r>
            <a:r>
              <a:rPr lang="it-IT" sz="4900" dirty="0" err="1"/>
              <a:t>product</a:t>
            </a:r>
            <a:r>
              <a:rPr lang="it-IT" sz="4900" dirty="0"/>
              <a:t> Design</a:t>
            </a:r>
            <a:r>
              <a:rPr lang="it-IT" sz="7200" dirty="0"/>
              <a:t/>
            </a:r>
            <a:br>
              <a:rPr lang="it-IT" sz="7200" dirty="0"/>
            </a:br>
            <a:endParaRPr lang="it-IT" dirty="0"/>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307668" y="2269702"/>
            <a:ext cx="5593994" cy="3517223"/>
          </a:xfrm>
          <a:prstGeom prst="rect">
            <a:avLst/>
          </a:prstGeom>
        </p:spPr>
      </p:pic>
    </p:spTree>
    <p:extLst>
      <p:ext uri="{BB962C8B-B14F-4D97-AF65-F5344CB8AC3E}">
        <p14:creationId xmlns:p14="http://schemas.microsoft.com/office/powerpoint/2010/main" val="29562481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smtClean="0"/>
              <a:t>Structure</a:t>
            </a:r>
            <a:r>
              <a:rPr lang="it-IT" dirty="0" smtClean="0"/>
              <a:t> of the session</a:t>
            </a:r>
            <a:endParaRPr lang="it-IT" dirty="0"/>
          </a:p>
        </p:txBody>
      </p:sp>
      <p:sp>
        <p:nvSpPr>
          <p:cNvPr id="12" name="CasellaDiTesto 11"/>
          <p:cNvSpPr txBox="1"/>
          <p:nvPr/>
        </p:nvSpPr>
        <p:spPr>
          <a:xfrm>
            <a:off x="1114885" y="1556316"/>
            <a:ext cx="7786519" cy="5170646"/>
          </a:xfrm>
          <a:prstGeom prst="rect">
            <a:avLst/>
          </a:prstGeom>
          <a:noFill/>
        </p:spPr>
        <p:txBody>
          <a:bodyPr wrap="square" rtlCol="0">
            <a:spAutoFit/>
          </a:bodyPr>
          <a:lstStyle/>
          <a:p>
            <a:pPr>
              <a:spcBef>
                <a:spcPts val="600"/>
              </a:spcBef>
              <a:spcAft>
                <a:spcPts val="600"/>
              </a:spcAft>
            </a:pPr>
            <a:r>
              <a:rPr lang="en-US" sz="2800" dirty="0" smtClean="0"/>
              <a:t>In </a:t>
            </a:r>
            <a:r>
              <a:rPr lang="en-US" sz="2800" dirty="0"/>
              <a:t>this session, we will explore:</a:t>
            </a:r>
          </a:p>
          <a:p>
            <a:pPr marL="457200" indent="-457200">
              <a:spcBef>
                <a:spcPts val="600"/>
              </a:spcBef>
              <a:spcAft>
                <a:spcPts val="600"/>
              </a:spcAft>
              <a:buFont typeface="Arial" panose="020B0604020202020204" pitchFamily="34" charset="0"/>
              <a:buChar char="•"/>
            </a:pPr>
            <a:r>
              <a:rPr lang="en-US" sz="2800" dirty="0"/>
              <a:t>Rural tourism and cultural </a:t>
            </a:r>
            <a:r>
              <a:rPr lang="en-US" sz="2800" dirty="0" smtClean="0"/>
              <a:t>tourism</a:t>
            </a:r>
          </a:p>
          <a:p>
            <a:pPr marL="457200" indent="-457200">
              <a:spcBef>
                <a:spcPts val="600"/>
              </a:spcBef>
              <a:spcAft>
                <a:spcPts val="600"/>
              </a:spcAft>
              <a:buFont typeface="Arial" panose="020B0604020202020204" pitchFamily="34" charset="0"/>
              <a:buChar char="•"/>
            </a:pPr>
            <a:r>
              <a:rPr lang="en-US" sz="2800" dirty="0" smtClean="0"/>
              <a:t>Intangible </a:t>
            </a:r>
            <a:r>
              <a:rPr lang="en-US" sz="2800" dirty="0"/>
              <a:t>Cultural Heritage as a tourism </a:t>
            </a:r>
            <a:r>
              <a:rPr lang="en-US" sz="2800" dirty="0" smtClean="0"/>
              <a:t>resource</a:t>
            </a:r>
          </a:p>
          <a:p>
            <a:pPr marL="457200" indent="-457200">
              <a:spcBef>
                <a:spcPts val="600"/>
              </a:spcBef>
              <a:spcAft>
                <a:spcPts val="600"/>
              </a:spcAft>
              <a:buFont typeface="Arial" panose="020B0604020202020204" pitchFamily="34" charset="0"/>
              <a:buChar char="•"/>
            </a:pPr>
            <a:r>
              <a:rPr lang="en-US" sz="2800" dirty="0" smtClean="0"/>
              <a:t>What </a:t>
            </a:r>
            <a:r>
              <a:rPr lang="en-US" sz="2800" dirty="0"/>
              <a:t>is a tourism product and its key components</a:t>
            </a:r>
          </a:p>
          <a:p>
            <a:pPr marL="457200" indent="-457200">
              <a:spcBef>
                <a:spcPts val="600"/>
              </a:spcBef>
              <a:spcAft>
                <a:spcPts val="600"/>
              </a:spcAft>
              <a:buFont typeface="Arial" panose="020B0604020202020204" pitchFamily="34" charset="0"/>
              <a:buChar char="•"/>
            </a:pPr>
            <a:r>
              <a:rPr lang="en-US" sz="2800" dirty="0"/>
              <a:t>The concept of </a:t>
            </a:r>
            <a:r>
              <a:rPr lang="en-US" sz="2800" dirty="0" smtClean="0"/>
              <a:t>tourism </a:t>
            </a:r>
            <a:r>
              <a:rPr lang="en-US" sz="2800" dirty="0"/>
              <a:t>experience and its characteristics</a:t>
            </a:r>
          </a:p>
          <a:p>
            <a:pPr marL="457200" indent="-457200">
              <a:spcBef>
                <a:spcPts val="600"/>
              </a:spcBef>
              <a:spcAft>
                <a:spcPts val="600"/>
              </a:spcAft>
              <a:buFont typeface="Arial" panose="020B0604020202020204" pitchFamily="34" charset="0"/>
              <a:buChar char="•"/>
            </a:pPr>
            <a:r>
              <a:rPr lang="en-US" sz="2800" dirty="0"/>
              <a:t>How to design and produce meaningful tourism experiences</a:t>
            </a:r>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1488" y="2638629"/>
            <a:ext cx="3019886" cy="2843726"/>
          </a:xfrm>
          <a:prstGeom prst="rect">
            <a:avLst/>
          </a:prstGeom>
        </p:spPr>
      </p:pic>
    </p:spTree>
    <p:extLst>
      <p:ext uri="{BB962C8B-B14F-4D97-AF65-F5344CB8AC3E}">
        <p14:creationId xmlns:p14="http://schemas.microsoft.com/office/powerpoint/2010/main" val="24512729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4400" dirty="0"/>
              <a:t>How to design </a:t>
            </a:r>
            <a:r>
              <a:rPr lang="en-US" sz="4400" dirty="0" smtClean="0"/>
              <a:t>a Tourist experience?</a:t>
            </a:r>
            <a:endParaRPr lang="it-IT" sz="4400" dirty="0"/>
          </a:p>
        </p:txBody>
      </p:sp>
      <p:sp>
        <p:nvSpPr>
          <p:cNvPr id="3" name="Segnaposto contenuto 2"/>
          <p:cNvSpPr>
            <a:spLocks noGrp="1"/>
          </p:cNvSpPr>
          <p:nvPr>
            <p:ph idx="1"/>
          </p:nvPr>
        </p:nvSpPr>
        <p:spPr>
          <a:xfrm>
            <a:off x="1040879" y="1898435"/>
            <a:ext cx="5038809" cy="3384440"/>
          </a:xfrm>
        </p:spPr>
        <p:txBody>
          <a:bodyPr>
            <a:noAutofit/>
          </a:bodyPr>
          <a:lstStyle/>
          <a:p>
            <a:pPr>
              <a:lnSpc>
                <a:spcPct val="100000"/>
              </a:lnSpc>
              <a:spcBef>
                <a:spcPts val="0"/>
              </a:spcBef>
              <a:spcAft>
                <a:spcPts val="2400"/>
              </a:spcAft>
            </a:pPr>
            <a:r>
              <a:rPr lang="en-US" sz="3200" b="1" dirty="0" smtClean="0">
                <a:solidFill>
                  <a:schemeClr val="tx1"/>
                </a:solidFill>
              </a:rPr>
              <a:t>What </a:t>
            </a:r>
            <a:r>
              <a:rPr lang="en-US" sz="3200" b="1" dirty="0">
                <a:solidFill>
                  <a:schemeClr val="tx1"/>
                </a:solidFill>
              </a:rPr>
              <a:t>is an experience in today's tourism </a:t>
            </a:r>
            <a:r>
              <a:rPr lang="en-US" sz="3200" b="1" dirty="0" smtClean="0">
                <a:solidFill>
                  <a:schemeClr val="tx1"/>
                </a:solidFill>
              </a:rPr>
              <a:t>industry?</a:t>
            </a:r>
          </a:p>
          <a:p>
            <a:pPr>
              <a:lnSpc>
                <a:spcPct val="100000"/>
              </a:lnSpc>
              <a:spcBef>
                <a:spcPts val="0"/>
              </a:spcBef>
              <a:spcAft>
                <a:spcPts val="2400"/>
              </a:spcAft>
            </a:pPr>
            <a:r>
              <a:rPr lang="en-US" sz="3200" b="1" dirty="0">
                <a:solidFill>
                  <a:schemeClr val="tx1"/>
                </a:solidFill>
              </a:rPr>
              <a:t>What makes a tourism experience memorable</a:t>
            </a:r>
            <a:r>
              <a:rPr lang="en-US" sz="3200" b="1" dirty="0" smtClean="0">
                <a:solidFill>
                  <a:schemeClr val="tx1"/>
                </a:solidFill>
              </a:rPr>
              <a:t>?</a:t>
            </a:r>
          </a:p>
          <a:p>
            <a:pPr>
              <a:lnSpc>
                <a:spcPct val="100000"/>
              </a:lnSpc>
              <a:spcBef>
                <a:spcPts val="0"/>
              </a:spcBef>
              <a:spcAft>
                <a:spcPts val="3600"/>
              </a:spcAft>
            </a:pPr>
            <a:r>
              <a:rPr lang="en-US" sz="3200" b="1" dirty="0">
                <a:solidFill>
                  <a:schemeClr val="tx1"/>
                </a:solidFill>
              </a:rPr>
              <a:t>What would you consider when designing a tourism experience?</a:t>
            </a:r>
            <a:endParaRPr lang="it-IT" sz="3200" b="1" dirty="0">
              <a:solidFill>
                <a:schemeClr val="tx1"/>
              </a:solidFill>
            </a:endParaRP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0839" y="2520933"/>
            <a:ext cx="5446531" cy="3632836"/>
          </a:xfrm>
          <a:prstGeom prst="rect">
            <a:avLst/>
          </a:prstGeom>
        </p:spPr>
      </p:pic>
    </p:spTree>
    <p:extLst>
      <p:ext uri="{BB962C8B-B14F-4D97-AF65-F5344CB8AC3E}">
        <p14:creationId xmlns:p14="http://schemas.microsoft.com/office/powerpoint/2010/main" val="5936820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1677" y="382385"/>
            <a:ext cx="10697867" cy="989215"/>
          </a:xfrm>
        </p:spPr>
        <p:txBody>
          <a:bodyPr>
            <a:normAutofit/>
          </a:bodyPr>
          <a:lstStyle/>
          <a:p>
            <a:r>
              <a:rPr lang="it-IT" sz="4400" dirty="0"/>
              <a:t>The </a:t>
            </a:r>
            <a:r>
              <a:rPr lang="it-IT" sz="4400" dirty="0" err="1" smtClean="0"/>
              <a:t>tourism</a:t>
            </a:r>
            <a:r>
              <a:rPr lang="it-IT" sz="4400" dirty="0" smtClean="0"/>
              <a:t> </a:t>
            </a:r>
            <a:r>
              <a:rPr lang="it-IT" sz="4400" dirty="0" err="1"/>
              <a:t>experience</a:t>
            </a:r>
            <a:r>
              <a:rPr lang="it-IT" sz="4400" dirty="0"/>
              <a:t>: </a:t>
            </a:r>
            <a:r>
              <a:rPr lang="it-IT" sz="4400" dirty="0" err="1"/>
              <a:t>definition</a:t>
            </a:r>
            <a:endParaRPr lang="it-IT" sz="4400" dirty="0"/>
          </a:p>
        </p:txBody>
      </p:sp>
      <p:sp>
        <p:nvSpPr>
          <p:cNvPr id="4" name="Segnaposto testo 3"/>
          <p:cNvSpPr txBox="1">
            <a:spLocks/>
          </p:cNvSpPr>
          <p:nvPr/>
        </p:nvSpPr>
        <p:spPr>
          <a:xfrm>
            <a:off x="1251677" y="1254591"/>
            <a:ext cx="5940431" cy="5316329"/>
          </a:xfrm>
          <a:prstGeom prst="rect">
            <a:avLst/>
          </a:prstGeom>
        </p:spPr>
        <p:txBody>
          <a:bodyPr>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nSpc>
                <a:spcPts val="3600"/>
              </a:lnSpc>
              <a:spcBef>
                <a:spcPts val="0"/>
              </a:spcBef>
              <a:spcAft>
                <a:spcPts val="1200"/>
              </a:spcAft>
              <a:buNone/>
            </a:pPr>
            <a:r>
              <a:rPr lang="en-US" sz="2800" dirty="0">
                <a:solidFill>
                  <a:schemeClr val="tx1"/>
                </a:solidFill>
              </a:rPr>
              <a:t>A tourism experience is the </a:t>
            </a:r>
            <a:r>
              <a:rPr lang="en-US" sz="2800" b="1" dirty="0">
                <a:solidFill>
                  <a:schemeClr val="tx1"/>
                </a:solidFill>
              </a:rPr>
              <a:t>subjective, emotional and memorable</a:t>
            </a:r>
            <a:r>
              <a:rPr lang="en-US" sz="2800" dirty="0">
                <a:solidFill>
                  <a:schemeClr val="tx1"/>
                </a:solidFill>
              </a:rPr>
              <a:t> outcome of a visitor’s interaction with a </a:t>
            </a:r>
            <a:r>
              <a:rPr lang="en-US" sz="2800" dirty="0" smtClean="0">
                <a:solidFill>
                  <a:schemeClr val="tx1"/>
                </a:solidFill>
              </a:rPr>
              <a:t>destination.</a:t>
            </a:r>
          </a:p>
          <a:p>
            <a:pPr marL="0" indent="0">
              <a:lnSpc>
                <a:spcPts val="3600"/>
              </a:lnSpc>
              <a:spcBef>
                <a:spcPts val="0"/>
              </a:spcBef>
              <a:spcAft>
                <a:spcPts val="1200"/>
              </a:spcAft>
              <a:buNone/>
            </a:pPr>
            <a:r>
              <a:rPr lang="en-US" sz="2800" dirty="0" smtClean="0">
                <a:solidFill>
                  <a:schemeClr val="tx1"/>
                </a:solidFill>
              </a:rPr>
              <a:t>It </a:t>
            </a:r>
            <a:r>
              <a:rPr lang="en-US" sz="2800" dirty="0">
                <a:solidFill>
                  <a:schemeClr val="tx1"/>
                </a:solidFill>
              </a:rPr>
              <a:t>engages the senses and emotions, creates </a:t>
            </a:r>
            <a:r>
              <a:rPr lang="en-US" sz="2800" b="1" dirty="0">
                <a:solidFill>
                  <a:schemeClr val="tx1"/>
                </a:solidFill>
              </a:rPr>
              <a:t>authentic </a:t>
            </a:r>
            <a:r>
              <a:rPr lang="en-US" sz="2800" b="1" dirty="0" smtClean="0">
                <a:solidFill>
                  <a:schemeClr val="tx1"/>
                </a:solidFill>
              </a:rPr>
              <a:t>relationships</a:t>
            </a:r>
            <a:r>
              <a:rPr lang="en-US" sz="2800" dirty="0" smtClean="0">
                <a:solidFill>
                  <a:schemeClr val="tx1"/>
                </a:solidFill>
              </a:rPr>
              <a:t> </a:t>
            </a:r>
            <a:r>
              <a:rPr lang="en-US" sz="2800" dirty="0">
                <a:solidFill>
                  <a:schemeClr val="tx1"/>
                </a:solidFill>
              </a:rPr>
              <a:t>with the host community, and generates a </a:t>
            </a:r>
            <a:r>
              <a:rPr lang="en-US" sz="2800" b="1" dirty="0">
                <a:solidFill>
                  <a:schemeClr val="tx1"/>
                </a:solidFill>
              </a:rPr>
              <a:t>sense of immersion </a:t>
            </a:r>
            <a:r>
              <a:rPr lang="en-US" sz="2800" dirty="0" smtClean="0">
                <a:solidFill>
                  <a:schemeClr val="tx1"/>
                </a:solidFill>
              </a:rPr>
              <a:t>in a place or activity that </a:t>
            </a:r>
            <a:r>
              <a:rPr lang="en-US" sz="2800" dirty="0">
                <a:solidFill>
                  <a:schemeClr val="tx1"/>
                </a:solidFill>
              </a:rPr>
              <a:t>transforms simple visits into meaningful and </a:t>
            </a:r>
            <a:r>
              <a:rPr lang="en-US" sz="2800" b="1" dirty="0">
                <a:solidFill>
                  <a:schemeClr val="tx1"/>
                </a:solidFill>
              </a:rPr>
              <a:t>lasting memories</a:t>
            </a:r>
            <a:r>
              <a:rPr lang="en-US" sz="2800" dirty="0">
                <a:solidFill>
                  <a:schemeClr val="tx1"/>
                </a:solidFill>
              </a:rPr>
              <a:t>.</a:t>
            </a:r>
            <a:endParaRPr lang="it-IT" sz="2800" b="1" dirty="0">
              <a:solidFill>
                <a:schemeClr val="tx1"/>
              </a:solidFill>
            </a:endParaRPr>
          </a:p>
        </p:txBody>
      </p:sp>
      <p:pic>
        <p:nvPicPr>
          <p:cNvPr id="5" name="Picture 2" descr="Foto 18 dell'esperienza"/>
          <p:cNvPicPr>
            <a:picLocks noChangeAspect="1" noChangeArrowheads="1"/>
          </p:cNvPicPr>
          <p:nvPr/>
        </p:nvPicPr>
        <p:blipFill rotWithShape="1">
          <a:blip r:embed="rId3">
            <a:extLst>
              <a:ext uri="{28A0092B-C50C-407E-A947-70E740481C1C}">
                <a14:useLocalDpi xmlns:a14="http://schemas.microsoft.com/office/drawing/2010/main" val="0"/>
              </a:ext>
            </a:extLst>
          </a:blip>
          <a:srcRect l="12111" r="4031"/>
          <a:stretch/>
        </p:blipFill>
        <p:spPr bwMode="auto">
          <a:xfrm>
            <a:off x="7377544" y="1868221"/>
            <a:ext cx="4572000" cy="408906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25164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400" dirty="0" err="1"/>
              <a:t>experiential</a:t>
            </a:r>
            <a:r>
              <a:rPr lang="it-IT" sz="4400" dirty="0"/>
              <a:t> </a:t>
            </a:r>
            <a:r>
              <a:rPr lang="it-IT" sz="4400" dirty="0" err="1"/>
              <a:t>tourism</a:t>
            </a:r>
            <a:endParaRPr lang="it-IT" sz="4400" dirty="0"/>
          </a:p>
        </p:txBody>
      </p:sp>
      <p:sp>
        <p:nvSpPr>
          <p:cNvPr id="3" name="Segnaposto contenuto 2"/>
          <p:cNvSpPr>
            <a:spLocks noGrp="1"/>
          </p:cNvSpPr>
          <p:nvPr>
            <p:ph idx="1"/>
          </p:nvPr>
        </p:nvSpPr>
        <p:spPr>
          <a:xfrm>
            <a:off x="1122472" y="1578017"/>
            <a:ext cx="5864738" cy="5137278"/>
          </a:xfrm>
        </p:spPr>
        <p:txBody>
          <a:bodyPr>
            <a:noAutofit/>
          </a:bodyPr>
          <a:lstStyle/>
          <a:p>
            <a:pPr>
              <a:lnSpc>
                <a:spcPts val="3500"/>
              </a:lnSpc>
            </a:pPr>
            <a:r>
              <a:rPr lang="en-US" sz="2800" dirty="0">
                <a:solidFill>
                  <a:schemeClr val="tx1"/>
                </a:solidFill>
              </a:rPr>
              <a:t>Connecting with a place, its culture and </a:t>
            </a:r>
            <a:r>
              <a:rPr lang="en-US" sz="2800" dirty="0" smtClean="0">
                <a:solidFill>
                  <a:schemeClr val="tx1"/>
                </a:solidFill>
              </a:rPr>
              <a:t>people</a:t>
            </a:r>
          </a:p>
          <a:p>
            <a:pPr>
              <a:lnSpc>
                <a:spcPts val="3500"/>
              </a:lnSpc>
            </a:pPr>
            <a:r>
              <a:rPr lang="en-US" sz="2800" dirty="0" smtClean="0">
                <a:solidFill>
                  <a:schemeClr val="tx1"/>
                </a:solidFill>
              </a:rPr>
              <a:t>Not </a:t>
            </a:r>
            <a:r>
              <a:rPr lang="en-US" sz="2800" dirty="0">
                <a:solidFill>
                  <a:schemeClr val="tx1"/>
                </a:solidFill>
              </a:rPr>
              <a:t>just visiting, but </a:t>
            </a:r>
            <a:r>
              <a:rPr lang="en-US" sz="2800" dirty="0" smtClean="0">
                <a:solidFill>
                  <a:schemeClr val="tx1"/>
                </a:solidFill>
              </a:rPr>
              <a:t>“living” </a:t>
            </a:r>
            <a:r>
              <a:rPr lang="en-US" sz="2800" dirty="0">
                <a:solidFill>
                  <a:schemeClr val="tx1"/>
                </a:solidFill>
              </a:rPr>
              <a:t>the </a:t>
            </a:r>
            <a:r>
              <a:rPr lang="en-US" sz="2800" dirty="0" smtClean="0">
                <a:solidFill>
                  <a:schemeClr val="tx1"/>
                </a:solidFill>
              </a:rPr>
              <a:t>destination</a:t>
            </a:r>
          </a:p>
          <a:p>
            <a:pPr>
              <a:lnSpc>
                <a:spcPts val="3500"/>
              </a:lnSpc>
            </a:pPr>
            <a:r>
              <a:rPr lang="en-US" sz="2800" dirty="0">
                <a:solidFill>
                  <a:schemeClr val="tx1"/>
                </a:solidFill>
              </a:rPr>
              <a:t>Immersion in local life and </a:t>
            </a:r>
            <a:r>
              <a:rPr lang="en-US" sz="2800" dirty="0" smtClean="0">
                <a:solidFill>
                  <a:schemeClr val="tx1"/>
                </a:solidFill>
              </a:rPr>
              <a:t>traditions</a:t>
            </a:r>
          </a:p>
          <a:p>
            <a:pPr>
              <a:lnSpc>
                <a:spcPts val="3500"/>
              </a:lnSpc>
            </a:pPr>
            <a:r>
              <a:rPr lang="en-US" sz="2800" dirty="0" smtClean="0">
                <a:solidFill>
                  <a:schemeClr val="tx1"/>
                </a:solidFill>
              </a:rPr>
              <a:t>Active </a:t>
            </a:r>
            <a:r>
              <a:rPr lang="en-US" sz="2800" dirty="0">
                <a:solidFill>
                  <a:schemeClr val="tx1"/>
                </a:solidFill>
              </a:rPr>
              <a:t>participation in </a:t>
            </a:r>
            <a:r>
              <a:rPr lang="en-US" sz="2800" dirty="0" smtClean="0">
                <a:solidFill>
                  <a:schemeClr val="tx1"/>
                </a:solidFill>
              </a:rPr>
              <a:t>activities </a:t>
            </a:r>
            <a:r>
              <a:rPr lang="en-US" sz="2800" dirty="0">
                <a:solidFill>
                  <a:schemeClr val="tx1"/>
                </a:solidFill>
              </a:rPr>
              <a:t>at different levels: physical, sensory, and </a:t>
            </a:r>
            <a:r>
              <a:rPr lang="en-US" sz="2800" dirty="0" smtClean="0">
                <a:solidFill>
                  <a:schemeClr val="tx1"/>
                </a:solidFill>
              </a:rPr>
              <a:t>emotional</a:t>
            </a:r>
          </a:p>
          <a:p>
            <a:pPr>
              <a:lnSpc>
                <a:spcPts val="3500"/>
              </a:lnSpc>
            </a:pPr>
            <a:r>
              <a:rPr lang="en-US" sz="2800" dirty="0" smtClean="0">
                <a:solidFill>
                  <a:schemeClr val="tx1"/>
                </a:solidFill>
              </a:rPr>
              <a:t>Emotional </a:t>
            </a:r>
            <a:r>
              <a:rPr lang="en-US" sz="2800" dirty="0">
                <a:solidFill>
                  <a:schemeClr val="tx1"/>
                </a:solidFill>
              </a:rPr>
              <a:t>involvement for lasting memories</a:t>
            </a:r>
          </a:p>
        </p:txBody>
      </p:sp>
      <p:pic>
        <p:nvPicPr>
          <p:cNvPr id="5" name="Immagine 4"/>
          <p:cNvPicPr>
            <a:picLocks noChangeAspect="1"/>
          </p:cNvPicPr>
          <p:nvPr/>
        </p:nvPicPr>
        <p:blipFill>
          <a:blip r:embed="rId3"/>
          <a:stretch>
            <a:fillRect/>
          </a:stretch>
        </p:blipFill>
        <p:spPr>
          <a:xfrm>
            <a:off x="7142856" y="382385"/>
            <a:ext cx="4711243" cy="2571860"/>
          </a:xfrm>
          <a:prstGeom prst="rect">
            <a:avLst/>
          </a:prstGeom>
        </p:spPr>
      </p:pic>
      <p:sp>
        <p:nvSpPr>
          <p:cNvPr id="6" name="Segnaposto contenuto 2"/>
          <p:cNvSpPr txBox="1">
            <a:spLocks/>
          </p:cNvSpPr>
          <p:nvPr/>
        </p:nvSpPr>
        <p:spPr>
          <a:xfrm>
            <a:off x="7793537" y="3252294"/>
            <a:ext cx="3902786" cy="2199120"/>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Font typeface="Arial" panose="020B0604020202020204" pitchFamily="34" charset="0"/>
              <a:buNone/>
            </a:pPr>
            <a:r>
              <a:rPr lang="en-US" sz="2800" smtClean="0">
                <a:solidFill>
                  <a:schemeClr val="tx1"/>
                </a:solidFill>
              </a:rPr>
              <a:t>Experiences are not produced, but staged; they are not sold, but memorable</a:t>
            </a:r>
          </a:p>
          <a:p>
            <a:pPr marL="0" indent="0">
              <a:buFont typeface="Arial" panose="020B0604020202020204" pitchFamily="34" charset="0"/>
              <a:buNone/>
            </a:pPr>
            <a:r>
              <a:rPr lang="it-IT" sz="1800" smtClean="0">
                <a:solidFill>
                  <a:schemeClr val="tx1"/>
                </a:solidFill>
              </a:rPr>
              <a:t>(Pine, Gilmore, 2000)</a:t>
            </a:r>
          </a:p>
          <a:p>
            <a:endParaRPr lang="it-IT" dirty="0">
              <a:solidFill>
                <a:schemeClr val="tx1"/>
              </a:solidFill>
            </a:endParaRPr>
          </a:p>
        </p:txBody>
      </p:sp>
    </p:spTree>
    <p:extLst>
      <p:ext uri="{BB962C8B-B14F-4D97-AF65-F5344CB8AC3E}">
        <p14:creationId xmlns:p14="http://schemas.microsoft.com/office/powerpoint/2010/main" val="3284010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32409" y="382385"/>
            <a:ext cx="10675280" cy="1065415"/>
          </a:xfrm>
        </p:spPr>
        <p:txBody>
          <a:bodyPr>
            <a:normAutofit/>
          </a:bodyPr>
          <a:lstStyle/>
          <a:p>
            <a:r>
              <a:rPr lang="it-IT" sz="4400" dirty="0" err="1"/>
              <a:t>Tourist</a:t>
            </a:r>
            <a:r>
              <a:rPr lang="it-IT" sz="4400" dirty="0"/>
              <a:t> </a:t>
            </a:r>
            <a:r>
              <a:rPr lang="it-IT" sz="4400" dirty="0" err="1" smtClean="0"/>
              <a:t>experience</a:t>
            </a:r>
            <a:r>
              <a:rPr lang="it-IT" sz="4400" dirty="0" smtClean="0"/>
              <a:t>: design</a:t>
            </a:r>
            <a:endParaRPr lang="it-IT" sz="4400" dirty="0"/>
          </a:p>
        </p:txBody>
      </p:sp>
      <p:sp>
        <p:nvSpPr>
          <p:cNvPr id="6" name="Segnaposto contenuto 2"/>
          <p:cNvSpPr txBox="1">
            <a:spLocks/>
          </p:cNvSpPr>
          <p:nvPr/>
        </p:nvSpPr>
        <p:spPr>
          <a:xfrm>
            <a:off x="943564" y="1181337"/>
            <a:ext cx="7484819" cy="5419635"/>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nSpc>
                <a:spcPts val="4000"/>
              </a:lnSpc>
              <a:spcBef>
                <a:spcPts val="0"/>
              </a:spcBef>
              <a:spcAft>
                <a:spcPts val="1800"/>
              </a:spcAft>
              <a:buNone/>
            </a:pPr>
            <a:r>
              <a:rPr lang="en-US" sz="2800" dirty="0">
                <a:solidFill>
                  <a:schemeClr val="tx1"/>
                </a:solidFill>
              </a:rPr>
              <a:t>Key design elements</a:t>
            </a:r>
            <a:r>
              <a:rPr lang="en-US" sz="2800" dirty="0" smtClean="0">
                <a:solidFill>
                  <a:schemeClr val="tx1"/>
                </a:solidFill>
              </a:rPr>
              <a:t>:</a:t>
            </a:r>
          </a:p>
          <a:p>
            <a:pPr>
              <a:lnSpc>
                <a:spcPts val="3500"/>
              </a:lnSpc>
              <a:spcBef>
                <a:spcPts val="0"/>
              </a:spcBef>
              <a:spcAft>
                <a:spcPts val="1800"/>
              </a:spcAft>
            </a:pPr>
            <a:r>
              <a:rPr lang="en-US" sz="2800" dirty="0" smtClean="0">
                <a:solidFill>
                  <a:schemeClr val="tx1"/>
                </a:solidFill>
              </a:rPr>
              <a:t>Define </a:t>
            </a:r>
            <a:r>
              <a:rPr lang="en-US" sz="2800" dirty="0">
                <a:solidFill>
                  <a:schemeClr val="tx1"/>
                </a:solidFill>
              </a:rPr>
              <a:t>the level of customer </a:t>
            </a:r>
            <a:r>
              <a:rPr lang="en-US" sz="2800" dirty="0" smtClean="0">
                <a:solidFill>
                  <a:schemeClr val="tx1"/>
                </a:solidFill>
              </a:rPr>
              <a:t>involvement</a:t>
            </a:r>
          </a:p>
          <a:p>
            <a:pPr>
              <a:lnSpc>
                <a:spcPts val="3500"/>
              </a:lnSpc>
              <a:spcBef>
                <a:spcPts val="0"/>
              </a:spcBef>
              <a:spcAft>
                <a:spcPts val="1800"/>
              </a:spcAft>
            </a:pPr>
            <a:r>
              <a:rPr lang="en-US" sz="2800" dirty="0" smtClean="0">
                <a:solidFill>
                  <a:schemeClr val="tx1"/>
                </a:solidFill>
              </a:rPr>
              <a:t>Involve the local community</a:t>
            </a:r>
          </a:p>
          <a:p>
            <a:pPr>
              <a:lnSpc>
                <a:spcPts val="3500"/>
              </a:lnSpc>
              <a:spcBef>
                <a:spcPts val="0"/>
              </a:spcBef>
              <a:spcAft>
                <a:spcPts val="1800"/>
              </a:spcAft>
            </a:pPr>
            <a:r>
              <a:rPr lang="en-US" sz="2800" b="1" dirty="0" smtClean="0">
                <a:solidFill>
                  <a:schemeClr val="tx1"/>
                </a:solidFill>
              </a:rPr>
              <a:t>Combine </a:t>
            </a:r>
            <a:r>
              <a:rPr lang="en-US" sz="2800" b="1" dirty="0">
                <a:solidFill>
                  <a:schemeClr val="tx1"/>
                </a:solidFill>
              </a:rPr>
              <a:t>tradition and innovation</a:t>
            </a:r>
            <a:r>
              <a:rPr lang="en-US" sz="2800" dirty="0">
                <a:solidFill>
                  <a:schemeClr val="tx1"/>
                </a:solidFill>
              </a:rPr>
              <a:t>: meetings between young people and older </a:t>
            </a:r>
            <a:r>
              <a:rPr lang="en-US" sz="2800" dirty="0" smtClean="0">
                <a:solidFill>
                  <a:schemeClr val="tx1"/>
                </a:solidFill>
              </a:rPr>
              <a:t>people</a:t>
            </a:r>
          </a:p>
          <a:p>
            <a:pPr>
              <a:lnSpc>
                <a:spcPts val="3500"/>
              </a:lnSpc>
              <a:spcBef>
                <a:spcPts val="0"/>
              </a:spcBef>
              <a:spcAft>
                <a:spcPts val="1800"/>
              </a:spcAft>
            </a:pPr>
            <a:r>
              <a:rPr lang="en-US" sz="2800" dirty="0">
                <a:solidFill>
                  <a:schemeClr val="tx1"/>
                </a:solidFill>
              </a:rPr>
              <a:t>Connect the experience to the </a:t>
            </a:r>
            <a:r>
              <a:rPr lang="en-US" sz="2800" dirty="0" smtClean="0">
                <a:solidFill>
                  <a:schemeClr val="tx1"/>
                </a:solidFill>
              </a:rPr>
              <a:t>stories of places or people </a:t>
            </a:r>
            <a:r>
              <a:rPr lang="en-US" sz="2800" dirty="0">
                <a:solidFill>
                  <a:schemeClr val="tx1"/>
                </a:solidFill>
              </a:rPr>
              <a:t>and communicate it through </a:t>
            </a:r>
            <a:r>
              <a:rPr lang="en-US" sz="2800" dirty="0" smtClean="0">
                <a:solidFill>
                  <a:schemeClr val="tx1"/>
                </a:solidFill>
              </a:rPr>
              <a:t>storytelling</a:t>
            </a:r>
          </a:p>
          <a:p>
            <a:pPr>
              <a:lnSpc>
                <a:spcPts val="3500"/>
              </a:lnSpc>
              <a:spcBef>
                <a:spcPts val="0"/>
              </a:spcBef>
              <a:spcAft>
                <a:spcPts val="1800"/>
              </a:spcAft>
            </a:pPr>
            <a:r>
              <a:rPr lang="en-US" sz="2800" dirty="0" err="1" smtClean="0">
                <a:solidFill>
                  <a:schemeClr val="tx1"/>
                </a:solidFill>
              </a:rPr>
              <a:t>Customise</a:t>
            </a:r>
            <a:r>
              <a:rPr lang="en-US" sz="2800" dirty="0" smtClean="0">
                <a:solidFill>
                  <a:schemeClr val="tx1"/>
                </a:solidFill>
              </a:rPr>
              <a:t> </a:t>
            </a:r>
            <a:r>
              <a:rPr lang="en-US" sz="2800" dirty="0">
                <a:solidFill>
                  <a:schemeClr val="tx1"/>
                </a:solidFill>
              </a:rPr>
              <a:t>the offering to meet the demands of an ever-changing tourist</a:t>
            </a:r>
            <a:endParaRPr lang="it-IT" sz="2800" dirty="0" smtClean="0">
              <a:solidFill>
                <a:schemeClr val="tx1"/>
              </a:solidFill>
            </a:endParaRPr>
          </a:p>
        </p:txBody>
      </p:sp>
      <p:sp>
        <p:nvSpPr>
          <p:cNvPr id="3" name="Rettangolo 2"/>
          <p:cNvSpPr/>
          <p:nvPr/>
        </p:nvSpPr>
        <p:spPr>
          <a:xfrm>
            <a:off x="9520884" y="2610851"/>
            <a:ext cx="2286805" cy="2336537"/>
          </a:xfrm>
          <a:prstGeom prst="rect">
            <a:avLst/>
          </a:prstGeom>
          <a:ln w="38100">
            <a:solidFill>
              <a:schemeClr val="accent1"/>
            </a:solidFill>
          </a:ln>
        </p:spPr>
        <p:txBody>
          <a:bodyPr wrap="square">
            <a:spAutoFit/>
          </a:bodyPr>
          <a:lstStyle/>
          <a:p>
            <a:pPr algn="ctr">
              <a:lnSpc>
                <a:spcPts val="3500"/>
              </a:lnSpc>
            </a:pPr>
            <a:r>
              <a:rPr lang="en-US" sz="2600" b="1" dirty="0"/>
              <a:t>Offering choices to active and informed consumers</a:t>
            </a:r>
            <a:endParaRPr lang="it-IT" sz="2600" dirty="0"/>
          </a:p>
        </p:txBody>
      </p:sp>
      <p:sp>
        <p:nvSpPr>
          <p:cNvPr id="4" name="Freccia a destra 3"/>
          <p:cNvSpPr/>
          <p:nvPr/>
        </p:nvSpPr>
        <p:spPr>
          <a:xfrm>
            <a:off x="8428383" y="2610851"/>
            <a:ext cx="1070418" cy="24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91453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83975" y="382385"/>
            <a:ext cx="10774016" cy="1492132"/>
          </a:xfrm>
        </p:spPr>
        <p:txBody>
          <a:bodyPr>
            <a:normAutofit/>
          </a:bodyPr>
          <a:lstStyle/>
          <a:p>
            <a:r>
              <a:rPr lang="it-IT" sz="4400" dirty="0" err="1" smtClean="0"/>
              <a:t>Tourist</a:t>
            </a:r>
            <a:r>
              <a:rPr lang="it-IT" sz="4400" dirty="0" smtClean="0"/>
              <a:t> </a:t>
            </a:r>
            <a:r>
              <a:rPr lang="it-IT" sz="4400" dirty="0" err="1" smtClean="0"/>
              <a:t>experience</a:t>
            </a:r>
            <a:r>
              <a:rPr lang="it-IT" sz="4400" dirty="0" smtClean="0"/>
              <a:t>: design</a:t>
            </a:r>
            <a:endParaRPr lang="it-IT" sz="4400" dirty="0"/>
          </a:p>
        </p:txBody>
      </p:sp>
      <p:sp>
        <p:nvSpPr>
          <p:cNvPr id="3" name="Segnaposto contenuto 2"/>
          <p:cNvSpPr>
            <a:spLocks noGrp="1"/>
          </p:cNvSpPr>
          <p:nvPr>
            <p:ph idx="1"/>
          </p:nvPr>
        </p:nvSpPr>
        <p:spPr>
          <a:xfrm>
            <a:off x="1251676" y="1408060"/>
            <a:ext cx="10635524" cy="2496268"/>
          </a:xfrm>
        </p:spPr>
        <p:txBody>
          <a:bodyPr>
            <a:noAutofit/>
          </a:bodyPr>
          <a:lstStyle/>
          <a:p>
            <a:pPr marL="358775" indent="-358775">
              <a:lnSpc>
                <a:spcPct val="100000"/>
              </a:lnSpc>
              <a:spcAft>
                <a:spcPts val="600"/>
              </a:spcAft>
              <a:buFont typeface="Arial" panose="020B0604020202020204" pitchFamily="34" charset="0"/>
              <a:buAutoNum type="arabicPeriod"/>
            </a:pPr>
            <a:r>
              <a:rPr lang="en-US" altLang="it-IT" sz="2800" b="1" dirty="0" smtClean="0">
                <a:solidFill>
                  <a:schemeClr val="tx1"/>
                </a:solidFill>
              </a:rPr>
              <a:t>Segmentation </a:t>
            </a:r>
            <a:r>
              <a:rPr lang="en-US" altLang="it-IT" sz="2800" b="1" dirty="0">
                <a:solidFill>
                  <a:schemeClr val="tx1"/>
                </a:solidFill>
              </a:rPr>
              <a:t>of demand from the point of view of experiences: </a:t>
            </a:r>
            <a:r>
              <a:rPr lang="en-US" altLang="it-IT" sz="2800" dirty="0">
                <a:solidFill>
                  <a:schemeClr val="tx1"/>
                </a:solidFill>
              </a:rPr>
              <a:t>what creates a positive experience for the target </a:t>
            </a:r>
            <a:r>
              <a:rPr lang="en-US" altLang="it-IT" sz="2800" dirty="0" smtClean="0">
                <a:solidFill>
                  <a:schemeClr val="tx1"/>
                </a:solidFill>
              </a:rPr>
              <a:t>tourist</a:t>
            </a:r>
          </a:p>
          <a:p>
            <a:pPr marL="0" indent="0">
              <a:lnSpc>
                <a:spcPct val="100000"/>
              </a:lnSpc>
              <a:spcAft>
                <a:spcPts val="600"/>
              </a:spcAft>
              <a:buNone/>
            </a:pPr>
            <a:r>
              <a:rPr lang="en-US" altLang="it-IT" sz="2800" b="1" dirty="0" smtClean="0">
                <a:solidFill>
                  <a:schemeClr val="tx1"/>
                </a:solidFill>
              </a:rPr>
              <a:t>2. Construction </a:t>
            </a:r>
            <a:r>
              <a:rPr lang="en-US" altLang="it-IT" sz="2800" b="1" dirty="0">
                <a:solidFill>
                  <a:schemeClr val="tx1"/>
                </a:solidFill>
              </a:rPr>
              <a:t>of the experiential proposal: </a:t>
            </a:r>
            <a:r>
              <a:rPr lang="en-US" altLang="it-IT" sz="2800" dirty="0">
                <a:solidFill>
                  <a:schemeClr val="tx1"/>
                </a:solidFill>
              </a:rPr>
              <a:t>the design of the experience</a:t>
            </a:r>
            <a:r>
              <a:rPr lang="it-IT" sz="2400" dirty="0" smtClean="0">
                <a:solidFill>
                  <a:schemeClr val="tx1"/>
                </a:solidFill>
              </a:rPr>
              <a:t>	</a:t>
            </a:r>
            <a:endParaRPr lang="it-IT" sz="2400" dirty="0">
              <a:solidFill>
                <a:schemeClr val="tx1"/>
              </a:solidFill>
            </a:endParaRPr>
          </a:p>
        </p:txBody>
      </p:sp>
      <p:sp>
        <p:nvSpPr>
          <p:cNvPr id="4" name="Rettangolo 3"/>
          <p:cNvSpPr/>
          <p:nvPr/>
        </p:nvSpPr>
        <p:spPr>
          <a:xfrm>
            <a:off x="1251676" y="3904328"/>
            <a:ext cx="6631474" cy="3067506"/>
          </a:xfrm>
          <a:prstGeom prst="rect">
            <a:avLst/>
          </a:prstGeom>
        </p:spPr>
        <p:txBody>
          <a:bodyPr wrap="square">
            <a:spAutoFit/>
          </a:bodyPr>
          <a:lstStyle/>
          <a:p>
            <a:pPr marL="193675" indent="-193675">
              <a:lnSpc>
                <a:spcPts val="2800"/>
              </a:lnSpc>
              <a:spcBef>
                <a:spcPts val="0"/>
              </a:spcBef>
              <a:spcAft>
                <a:spcPts val="1800"/>
              </a:spcAft>
              <a:buFont typeface="Arial" panose="020B0604020202020204" pitchFamily="34" charset="0"/>
              <a:buChar char="•"/>
            </a:pPr>
            <a:r>
              <a:rPr lang="en-US" sz="2500" dirty="0" smtClean="0"/>
              <a:t>Most </a:t>
            </a:r>
            <a:r>
              <a:rPr lang="en-US" sz="2500" dirty="0"/>
              <a:t>important components of the offer for the target audience (attractions, services, activities</a:t>
            </a:r>
            <a:r>
              <a:rPr lang="en-US" sz="2500" dirty="0" smtClean="0"/>
              <a:t>)</a:t>
            </a:r>
          </a:p>
          <a:p>
            <a:pPr marL="193675" indent="-193675">
              <a:lnSpc>
                <a:spcPts val="2800"/>
              </a:lnSpc>
              <a:spcBef>
                <a:spcPts val="0"/>
              </a:spcBef>
              <a:spcAft>
                <a:spcPts val="1800"/>
              </a:spcAft>
              <a:buFont typeface="Arial" panose="020B0604020202020204" pitchFamily="34" charset="0"/>
              <a:buChar char="•"/>
            </a:pPr>
            <a:r>
              <a:rPr lang="en-US" sz="2500" dirty="0" smtClean="0"/>
              <a:t>Highly </a:t>
            </a:r>
            <a:r>
              <a:rPr lang="en-US" sz="2500" dirty="0"/>
              <a:t>distinctive or unique components of the destination that </a:t>
            </a:r>
            <a:r>
              <a:rPr lang="en-US" sz="2500" dirty="0" err="1"/>
              <a:t>characterise</a:t>
            </a:r>
            <a:r>
              <a:rPr lang="en-US" sz="2500" dirty="0"/>
              <a:t> the identity of the </a:t>
            </a:r>
            <a:r>
              <a:rPr lang="en-US" sz="2500" dirty="0" smtClean="0"/>
              <a:t>area</a:t>
            </a:r>
          </a:p>
          <a:p>
            <a:pPr marL="193675" indent="-193675">
              <a:lnSpc>
                <a:spcPts val="2800"/>
              </a:lnSpc>
              <a:spcBef>
                <a:spcPts val="0"/>
              </a:spcBef>
              <a:spcAft>
                <a:spcPts val="1800"/>
              </a:spcAft>
              <a:buFont typeface="Arial" panose="020B0604020202020204" pitchFamily="34" charset="0"/>
              <a:buChar char="•"/>
            </a:pPr>
            <a:r>
              <a:rPr lang="en-US" sz="2500" dirty="0" smtClean="0"/>
              <a:t>Culture </a:t>
            </a:r>
            <a:r>
              <a:rPr lang="en-US" sz="2500" dirty="0"/>
              <a:t>of hospitality and capacity for collaboration among local </a:t>
            </a:r>
            <a:r>
              <a:rPr lang="en-US" sz="2500" dirty="0" smtClean="0"/>
              <a:t>actors</a:t>
            </a:r>
          </a:p>
        </p:txBody>
      </p:sp>
      <p:pic>
        <p:nvPicPr>
          <p:cNvPr id="1026" name="Picture 2" descr="Bunratty Castle Medieval Banquet (2026) - All You MUST Know Before You Go  (with Review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0751" y="4264008"/>
            <a:ext cx="4226449" cy="2352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4101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83975" y="382385"/>
            <a:ext cx="10774016" cy="1492132"/>
          </a:xfrm>
        </p:spPr>
        <p:txBody>
          <a:bodyPr>
            <a:normAutofit/>
          </a:bodyPr>
          <a:lstStyle/>
          <a:p>
            <a:r>
              <a:rPr lang="it-IT" sz="4400" dirty="0" err="1" smtClean="0"/>
              <a:t>Tourist</a:t>
            </a:r>
            <a:r>
              <a:rPr lang="it-IT" sz="4400" dirty="0" smtClean="0"/>
              <a:t> </a:t>
            </a:r>
            <a:r>
              <a:rPr lang="it-IT" sz="4400" dirty="0" err="1" smtClean="0"/>
              <a:t>experience</a:t>
            </a:r>
            <a:r>
              <a:rPr lang="it-IT" sz="4400" dirty="0" smtClean="0"/>
              <a:t>: design</a:t>
            </a:r>
            <a:endParaRPr lang="it-IT" sz="4400" dirty="0"/>
          </a:p>
        </p:txBody>
      </p:sp>
      <p:sp>
        <p:nvSpPr>
          <p:cNvPr id="3" name="Segnaposto contenuto 2"/>
          <p:cNvSpPr>
            <a:spLocks noGrp="1"/>
          </p:cNvSpPr>
          <p:nvPr>
            <p:ph idx="1"/>
          </p:nvPr>
        </p:nvSpPr>
        <p:spPr>
          <a:xfrm>
            <a:off x="1336058" y="1334909"/>
            <a:ext cx="6013828" cy="4393095"/>
          </a:xfrm>
        </p:spPr>
        <p:txBody>
          <a:bodyPr>
            <a:noAutofit/>
          </a:bodyPr>
          <a:lstStyle/>
          <a:p>
            <a:pPr marL="514350" indent="-514350">
              <a:lnSpc>
                <a:spcPct val="100000"/>
              </a:lnSpc>
              <a:spcBef>
                <a:spcPts val="0"/>
              </a:spcBef>
              <a:spcAft>
                <a:spcPts val="1800"/>
              </a:spcAft>
              <a:buClrTx/>
              <a:buFont typeface="+mj-lt"/>
              <a:buAutoNum type="arabicPeriod" startAt="3"/>
            </a:pPr>
            <a:r>
              <a:rPr lang="en-US" altLang="it-IT" sz="2800" b="1" dirty="0">
                <a:solidFill>
                  <a:schemeClr val="tx1"/>
                </a:solidFill>
              </a:rPr>
              <a:t>Build the tourist experience around a clear and coherent </a:t>
            </a:r>
            <a:r>
              <a:rPr lang="en-US" altLang="it-IT" sz="2800" b="1" dirty="0" smtClean="0">
                <a:solidFill>
                  <a:schemeClr val="tx1"/>
                </a:solidFill>
              </a:rPr>
              <a:t>theme</a:t>
            </a:r>
          </a:p>
          <a:p>
            <a:pPr marL="514350" indent="-514350">
              <a:lnSpc>
                <a:spcPct val="100000"/>
              </a:lnSpc>
              <a:spcBef>
                <a:spcPts val="0"/>
              </a:spcBef>
              <a:spcAft>
                <a:spcPts val="1800"/>
              </a:spcAft>
              <a:buClrTx/>
              <a:buFont typeface="+mj-lt"/>
              <a:buAutoNum type="arabicPeriod" startAt="3"/>
            </a:pPr>
            <a:r>
              <a:rPr lang="en-US" altLang="it-IT" sz="2800" b="1" dirty="0" smtClean="0">
                <a:solidFill>
                  <a:schemeClr val="tx1"/>
                </a:solidFill>
              </a:rPr>
              <a:t>Consistency of each component with the theme and type of experience you want to offer</a:t>
            </a:r>
          </a:p>
          <a:p>
            <a:pPr marL="514350" indent="-514350">
              <a:lnSpc>
                <a:spcPct val="100000"/>
              </a:lnSpc>
              <a:spcBef>
                <a:spcPts val="0"/>
              </a:spcBef>
              <a:spcAft>
                <a:spcPts val="1800"/>
              </a:spcAft>
              <a:buClrTx/>
              <a:buFont typeface="+mj-lt"/>
              <a:buAutoNum type="arabicPeriod" startAt="3"/>
            </a:pPr>
            <a:r>
              <a:rPr lang="en-US" altLang="it-IT" sz="2800" b="1" dirty="0" smtClean="0">
                <a:solidFill>
                  <a:schemeClr val="tx1"/>
                </a:solidFill>
              </a:rPr>
              <a:t>Preparation </a:t>
            </a:r>
            <a:r>
              <a:rPr lang="en-US" altLang="it-IT" sz="2800" b="1" dirty="0">
                <a:solidFill>
                  <a:schemeClr val="tx1"/>
                </a:solidFill>
              </a:rPr>
              <a:t>of memorable experiential product components for each target audience</a:t>
            </a:r>
            <a:endParaRPr lang="it-IT" altLang="it-IT" sz="2800" dirty="0">
              <a:solidFill>
                <a:schemeClr val="tx1"/>
              </a:solidFill>
              <a:cs typeface="Calibri" panose="020F0502020204030204" pitchFamily="34" charset="0"/>
            </a:endParaRPr>
          </a:p>
        </p:txBody>
      </p:sp>
      <p:sp>
        <p:nvSpPr>
          <p:cNvPr id="6" name="CasellaDiTesto 5"/>
          <p:cNvSpPr txBox="1">
            <a:spLocks noChangeArrowheads="1"/>
          </p:cNvSpPr>
          <p:nvPr/>
        </p:nvSpPr>
        <p:spPr bwMode="auto">
          <a:xfrm>
            <a:off x="8516013" y="4184439"/>
            <a:ext cx="2648695" cy="1785104"/>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261938" indent="-261938"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3600"/>
              </a:lnSpc>
              <a:spcAft>
                <a:spcPts val="1200"/>
              </a:spcAft>
              <a:buFont typeface="Wingdings" panose="05000000000000000000" pitchFamily="2" charset="2"/>
              <a:buChar char="§"/>
            </a:pPr>
            <a:r>
              <a:rPr lang="it-IT" altLang="it-IT" sz="3200" dirty="0" err="1" smtClean="0">
                <a:latin typeface="Calibri" panose="020F0502020204030204" pitchFamily="34" charset="0"/>
                <a:cs typeface="Calibri" panose="020F0502020204030204" pitchFamily="34" charset="0"/>
              </a:rPr>
              <a:t>Enthusiasm</a:t>
            </a:r>
            <a:endParaRPr lang="it-IT" altLang="it-IT" sz="3200" dirty="0" smtClean="0">
              <a:latin typeface="Calibri" panose="020F0502020204030204" pitchFamily="34" charset="0"/>
              <a:cs typeface="Calibri" panose="020F0502020204030204" pitchFamily="34" charset="0"/>
            </a:endParaRPr>
          </a:p>
          <a:p>
            <a:pPr eaLnBrk="1" hangingPunct="1">
              <a:lnSpc>
                <a:spcPts val="3600"/>
              </a:lnSpc>
              <a:spcAft>
                <a:spcPts val="1200"/>
              </a:spcAft>
              <a:buFont typeface="Wingdings" panose="05000000000000000000" pitchFamily="2" charset="2"/>
              <a:buChar char="§"/>
            </a:pPr>
            <a:r>
              <a:rPr lang="it-IT" altLang="it-IT" sz="3200" dirty="0" err="1" smtClean="0">
                <a:latin typeface="Calibri" panose="020F0502020204030204" pitchFamily="34" charset="0"/>
                <a:cs typeface="Calibri" panose="020F0502020204030204" pitchFamily="34" charset="0"/>
              </a:rPr>
              <a:t>Emotion</a:t>
            </a:r>
            <a:endParaRPr lang="it-IT" altLang="it-IT" sz="3200" dirty="0" smtClean="0">
              <a:latin typeface="Calibri" panose="020F0502020204030204" pitchFamily="34" charset="0"/>
              <a:cs typeface="Calibri" panose="020F0502020204030204" pitchFamily="34" charset="0"/>
            </a:endParaRPr>
          </a:p>
          <a:p>
            <a:pPr eaLnBrk="1" hangingPunct="1">
              <a:lnSpc>
                <a:spcPts val="3600"/>
              </a:lnSpc>
              <a:spcAft>
                <a:spcPts val="1200"/>
              </a:spcAft>
              <a:buFont typeface="Wingdings" panose="05000000000000000000" pitchFamily="2" charset="2"/>
              <a:buChar char="§"/>
            </a:pPr>
            <a:r>
              <a:rPr lang="it-IT" altLang="it-IT" sz="3200" dirty="0" err="1" smtClean="0">
                <a:latin typeface="Calibri" panose="020F0502020204030204" pitchFamily="34" charset="0"/>
                <a:cs typeface="Calibri" panose="020F0502020204030204" pitchFamily="34" charset="0"/>
              </a:rPr>
              <a:t>Involvement</a:t>
            </a:r>
            <a:endParaRPr lang="it-IT" altLang="it-IT" sz="3200" dirty="0">
              <a:latin typeface="Calibri" panose="020F0502020204030204" pitchFamily="34" charset="0"/>
              <a:cs typeface="Calibri" panose="020F0502020204030204" pitchFamily="34" charset="0"/>
            </a:endParaRPr>
          </a:p>
        </p:txBody>
      </p:sp>
      <p:sp>
        <p:nvSpPr>
          <p:cNvPr id="7" name="Freccia a destra 6"/>
          <p:cNvSpPr/>
          <p:nvPr/>
        </p:nvSpPr>
        <p:spPr>
          <a:xfrm>
            <a:off x="7349886" y="4425978"/>
            <a:ext cx="963441" cy="13020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p:cNvPicPr>
            <a:picLocks noChangeAspect="1"/>
          </p:cNvPicPr>
          <p:nvPr/>
        </p:nvPicPr>
        <p:blipFill>
          <a:blip r:embed="rId3"/>
          <a:stretch>
            <a:fillRect/>
          </a:stretch>
        </p:blipFill>
        <p:spPr>
          <a:xfrm>
            <a:off x="8366111" y="287491"/>
            <a:ext cx="2798597" cy="3243965"/>
          </a:xfrm>
          <a:prstGeom prst="rect">
            <a:avLst/>
          </a:prstGeom>
        </p:spPr>
      </p:pic>
    </p:spTree>
    <p:extLst>
      <p:ext uri="{BB962C8B-B14F-4D97-AF65-F5344CB8AC3E}">
        <p14:creationId xmlns:p14="http://schemas.microsoft.com/office/powerpoint/2010/main" val="5392113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83975" y="382385"/>
            <a:ext cx="10774016" cy="1492132"/>
          </a:xfrm>
        </p:spPr>
        <p:txBody>
          <a:bodyPr>
            <a:normAutofit/>
          </a:bodyPr>
          <a:lstStyle/>
          <a:p>
            <a:r>
              <a:rPr lang="it-IT" sz="4400" dirty="0" err="1" smtClean="0"/>
              <a:t>Tourist</a:t>
            </a:r>
            <a:r>
              <a:rPr lang="it-IT" sz="4400" dirty="0" smtClean="0"/>
              <a:t> </a:t>
            </a:r>
            <a:r>
              <a:rPr lang="it-IT" sz="4400" dirty="0" err="1" smtClean="0"/>
              <a:t>experience</a:t>
            </a:r>
            <a:r>
              <a:rPr lang="it-IT" sz="4400" dirty="0" smtClean="0"/>
              <a:t>: design</a:t>
            </a:r>
            <a:endParaRPr lang="it-IT" sz="4400" dirty="0"/>
          </a:p>
        </p:txBody>
      </p:sp>
      <p:sp>
        <p:nvSpPr>
          <p:cNvPr id="3" name="Segnaposto contenuto 2"/>
          <p:cNvSpPr>
            <a:spLocks noGrp="1"/>
          </p:cNvSpPr>
          <p:nvPr>
            <p:ph idx="1"/>
          </p:nvPr>
        </p:nvSpPr>
        <p:spPr>
          <a:xfrm>
            <a:off x="3787497" y="1084217"/>
            <a:ext cx="6524490" cy="2181487"/>
          </a:xfrm>
        </p:spPr>
        <p:txBody>
          <a:bodyPr>
            <a:noAutofit/>
          </a:bodyPr>
          <a:lstStyle/>
          <a:p>
            <a:pPr marL="0" indent="0">
              <a:lnSpc>
                <a:spcPct val="100000"/>
              </a:lnSpc>
              <a:spcBef>
                <a:spcPts val="0"/>
              </a:spcBef>
              <a:buClrTx/>
              <a:buNone/>
            </a:pPr>
            <a:r>
              <a:rPr lang="en-US" altLang="it-IT" sz="2700" b="1" dirty="0" smtClean="0">
                <a:solidFill>
                  <a:schemeClr val="tx1"/>
                </a:solidFill>
              </a:rPr>
              <a:t>Sensory experiences</a:t>
            </a:r>
          </a:p>
          <a:p>
            <a:pPr marL="0" indent="0">
              <a:lnSpc>
                <a:spcPts val="3000"/>
              </a:lnSpc>
              <a:spcBef>
                <a:spcPts val="0"/>
              </a:spcBef>
              <a:spcAft>
                <a:spcPts val="600"/>
              </a:spcAft>
              <a:buClrTx/>
              <a:buNone/>
            </a:pPr>
            <a:r>
              <a:rPr lang="en-US" altLang="it-IT" sz="2700" dirty="0" smtClean="0">
                <a:solidFill>
                  <a:schemeClr val="tx1"/>
                </a:solidFill>
              </a:rPr>
              <a:t>Engage </a:t>
            </a:r>
            <a:r>
              <a:rPr lang="en-US" altLang="it-IT" sz="2700" dirty="0">
                <a:solidFill>
                  <a:schemeClr val="tx1"/>
                </a:solidFill>
              </a:rPr>
              <a:t>the five senses (sight, hearing, touch, smell and taste</a:t>
            </a:r>
            <a:r>
              <a:rPr lang="en-US" altLang="it-IT" sz="2700" dirty="0" smtClean="0">
                <a:solidFill>
                  <a:schemeClr val="tx1"/>
                </a:solidFill>
              </a:rPr>
              <a:t>)</a:t>
            </a:r>
            <a:endParaRPr lang="it-IT" sz="2700" dirty="0" smtClean="0">
              <a:solidFill>
                <a:schemeClr val="tx1"/>
              </a:solidFill>
            </a:endParaRPr>
          </a:p>
        </p:txBody>
      </p:sp>
      <p:pic>
        <p:nvPicPr>
          <p:cNvPr id="5" name="Immagine 4"/>
          <p:cNvPicPr>
            <a:picLocks noChangeAspect="1"/>
          </p:cNvPicPr>
          <p:nvPr/>
        </p:nvPicPr>
        <p:blipFill>
          <a:blip r:embed="rId3"/>
          <a:stretch>
            <a:fillRect/>
          </a:stretch>
        </p:blipFill>
        <p:spPr>
          <a:xfrm>
            <a:off x="1363081" y="1108222"/>
            <a:ext cx="2309258" cy="1300883"/>
          </a:xfrm>
          <a:prstGeom prst="rect">
            <a:avLst/>
          </a:prstGeom>
          <a:ln>
            <a:noFill/>
          </a:ln>
          <a:effectLst>
            <a:softEdge rad="112500"/>
          </a:effectLst>
        </p:spPr>
      </p:pic>
      <p:sp>
        <p:nvSpPr>
          <p:cNvPr id="10" name="Segnaposto contenuto 2"/>
          <p:cNvSpPr txBox="1">
            <a:spLocks/>
          </p:cNvSpPr>
          <p:nvPr/>
        </p:nvSpPr>
        <p:spPr>
          <a:xfrm>
            <a:off x="3787497" y="2576349"/>
            <a:ext cx="7707817" cy="1693663"/>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nSpc>
                <a:spcPct val="100000"/>
              </a:lnSpc>
              <a:spcBef>
                <a:spcPts val="0"/>
              </a:spcBef>
              <a:buClrTx/>
              <a:buNone/>
            </a:pPr>
            <a:r>
              <a:rPr lang="en-US" altLang="it-IT" sz="2700" b="1" dirty="0" smtClean="0">
                <a:solidFill>
                  <a:schemeClr val="tx1"/>
                </a:solidFill>
              </a:rPr>
              <a:t>Cognitive experiences</a:t>
            </a:r>
          </a:p>
          <a:p>
            <a:pPr marL="0" indent="0">
              <a:lnSpc>
                <a:spcPts val="3000"/>
              </a:lnSpc>
              <a:spcBef>
                <a:spcPts val="0"/>
              </a:spcBef>
              <a:buClrTx/>
              <a:buNone/>
            </a:pPr>
            <a:r>
              <a:rPr lang="en-US" altLang="it-IT" sz="2700" dirty="0" smtClean="0">
                <a:solidFill>
                  <a:schemeClr val="tx1"/>
                </a:solidFill>
              </a:rPr>
              <a:t>Create experiences </a:t>
            </a:r>
            <a:r>
              <a:rPr lang="en-US" altLang="it-IT" sz="2700" dirty="0">
                <a:solidFill>
                  <a:schemeClr val="tx1"/>
                </a:solidFill>
              </a:rPr>
              <a:t>that stimulate the customer's creativity </a:t>
            </a:r>
            <a:r>
              <a:rPr lang="en-US" altLang="it-IT" sz="2700" dirty="0" smtClean="0">
                <a:solidFill>
                  <a:schemeClr val="tx1"/>
                </a:solidFill>
              </a:rPr>
              <a:t>and </a:t>
            </a:r>
            <a:r>
              <a:rPr lang="en-US" altLang="it-IT" sz="2700" dirty="0">
                <a:solidFill>
                  <a:schemeClr val="tx1"/>
                </a:solidFill>
              </a:rPr>
              <a:t>their desire to </a:t>
            </a:r>
            <a:r>
              <a:rPr lang="en-US" altLang="it-IT" sz="2700" dirty="0" smtClean="0">
                <a:solidFill>
                  <a:schemeClr val="tx1"/>
                </a:solidFill>
              </a:rPr>
              <a:t>learn</a:t>
            </a:r>
            <a:endParaRPr lang="it-IT" sz="2700" dirty="0">
              <a:solidFill>
                <a:schemeClr val="tx1"/>
              </a:solidFill>
              <a:latin typeface="Calibri" panose="020F0502020204030204" pitchFamily="34" charset="0"/>
              <a:cs typeface="Calibri" panose="020F0502020204030204" pitchFamily="34" charset="0"/>
            </a:endParaRPr>
          </a:p>
        </p:txBody>
      </p:sp>
      <p:pic>
        <p:nvPicPr>
          <p:cNvPr id="11" name="Immagine 10"/>
          <p:cNvPicPr>
            <a:picLocks noChangeAspect="1"/>
          </p:cNvPicPr>
          <p:nvPr/>
        </p:nvPicPr>
        <p:blipFill>
          <a:blip r:embed="rId4"/>
          <a:stretch>
            <a:fillRect/>
          </a:stretch>
        </p:blipFill>
        <p:spPr>
          <a:xfrm>
            <a:off x="1419687" y="4067170"/>
            <a:ext cx="1930766" cy="1249177"/>
          </a:xfrm>
          <a:prstGeom prst="rect">
            <a:avLst/>
          </a:prstGeom>
        </p:spPr>
      </p:pic>
      <p:sp>
        <p:nvSpPr>
          <p:cNvPr id="12" name="Rettangolo 11"/>
          <p:cNvSpPr/>
          <p:nvPr/>
        </p:nvSpPr>
        <p:spPr>
          <a:xfrm>
            <a:off x="3787497" y="3967536"/>
            <a:ext cx="8131745" cy="1277273"/>
          </a:xfrm>
          <a:prstGeom prst="rect">
            <a:avLst/>
          </a:prstGeom>
        </p:spPr>
        <p:txBody>
          <a:bodyPr wrap="square">
            <a:spAutoFit/>
          </a:bodyPr>
          <a:lstStyle/>
          <a:p>
            <a:r>
              <a:rPr lang="en-US" altLang="it-IT" sz="2700" b="1" dirty="0" smtClean="0"/>
              <a:t>Relational </a:t>
            </a:r>
            <a:r>
              <a:rPr lang="en-US" altLang="it-IT" sz="2700" b="1" dirty="0"/>
              <a:t>experiences</a:t>
            </a:r>
          </a:p>
          <a:p>
            <a:pPr>
              <a:lnSpc>
                <a:spcPts val="3000"/>
              </a:lnSpc>
            </a:pPr>
            <a:r>
              <a:rPr lang="en-US" altLang="it-IT" sz="2700" dirty="0"/>
              <a:t>Creating socio-cultural experiences that bring individuals into contact with other individuals and cultures</a:t>
            </a:r>
            <a:endParaRPr lang="it-IT" sz="2700" dirty="0"/>
          </a:p>
        </p:txBody>
      </p:sp>
      <p:pic>
        <p:nvPicPr>
          <p:cNvPr id="15" name="Immagine 14"/>
          <p:cNvPicPr>
            <a:picLocks noChangeAspect="1"/>
          </p:cNvPicPr>
          <p:nvPr/>
        </p:nvPicPr>
        <p:blipFill>
          <a:blip r:embed="rId5"/>
          <a:stretch>
            <a:fillRect/>
          </a:stretch>
        </p:blipFill>
        <p:spPr>
          <a:xfrm>
            <a:off x="1418191" y="5428334"/>
            <a:ext cx="1932262" cy="1429666"/>
          </a:xfrm>
          <a:prstGeom prst="rect">
            <a:avLst/>
          </a:prstGeom>
        </p:spPr>
      </p:pic>
      <p:sp>
        <p:nvSpPr>
          <p:cNvPr id="16" name="Rettangolo 15"/>
          <p:cNvSpPr/>
          <p:nvPr/>
        </p:nvSpPr>
        <p:spPr>
          <a:xfrm>
            <a:off x="3787497" y="5312170"/>
            <a:ext cx="8599500" cy="1661993"/>
          </a:xfrm>
          <a:prstGeom prst="rect">
            <a:avLst/>
          </a:prstGeom>
        </p:spPr>
        <p:txBody>
          <a:bodyPr wrap="square">
            <a:spAutoFit/>
          </a:bodyPr>
          <a:lstStyle/>
          <a:p>
            <a:r>
              <a:rPr lang="en-US" altLang="it-IT" sz="2700" b="1" dirty="0" smtClean="0"/>
              <a:t>Physical </a:t>
            </a:r>
            <a:r>
              <a:rPr lang="en-US" altLang="it-IT" sz="2700" b="1" dirty="0"/>
              <a:t>experiences</a:t>
            </a:r>
          </a:p>
          <a:p>
            <a:pPr>
              <a:lnSpc>
                <a:spcPts val="3000"/>
              </a:lnSpc>
            </a:pPr>
            <a:r>
              <a:rPr lang="en-US" altLang="it-IT" sz="2700" dirty="0"/>
              <a:t>Create engaging experiences involving physical activity, </a:t>
            </a:r>
            <a:r>
              <a:rPr lang="en-US" altLang="it-IT" sz="2700" dirty="0" smtClean="0"/>
              <a:t>outdoor </a:t>
            </a:r>
            <a:r>
              <a:rPr lang="en-US" altLang="it-IT" sz="2700" dirty="0"/>
              <a:t>sports and adventures, but also participation in work activities </a:t>
            </a:r>
            <a:endParaRPr lang="it-IT" sz="2700" dirty="0"/>
          </a:p>
        </p:txBody>
      </p:sp>
      <p:pic>
        <p:nvPicPr>
          <p:cNvPr id="18" name="Immagine 17"/>
          <p:cNvPicPr>
            <a:picLocks noChangeAspect="1"/>
          </p:cNvPicPr>
          <p:nvPr/>
        </p:nvPicPr>
        <p:blipFill>
          <a:blip r:embed="rId6"/>
          <a:stretch>
            <a:fillRect/>
          </a:stretch>
        </p:blipFill>
        <p:spPr>
          <a:xfrm>
            <a:off x="1293819" y="2485866"/>
            <a:ext cx="2436099" cy="1469317"/>
          </a:xfrm>
          <a:prstGeom prst="rect">
            <a:avLst/>
          </a:prstGeom>
        </p:spPr>
      </p:pic>
    </p:spTree>
    <p:extLst>
      <p:ext uri="{BB962C8B-B14F-4D97-AF65-F5344CB8AC3E}">
        <p14:creationId xmlns:p14="http://schemas.microsoft.com/office/powerpoint/2010/main" val="391832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83975" y="382385"/>
            <a:ext cx="10774016" cy="692839"/>
          </a:xfrm>
        </p:spPr>
        <p:txBody>
          <a:bodyPr>
            <a:normAutofit fontScale="90000"/>
          </a:bodyPr>
          <a:lstStyle/>
          <a:p>
            <a:r>
              <a:rPr lang="it-IT" sz="4400" dirty="0" err="1" smtClean="0"/>
              <a:t>Tourist</a:t>
            </a:r>
            <a:r>
              <a:rPr lang="it-IT" sz="4400" dirty="0" smtClean="0"/>
              <a:t> </a:t>
            </a:r>
            <a:r>
              <a:rPr lang="it-IT" sz="4400" dirty="0" err="1" smtClean="0"/>
              <a:t>experience</a:t>
            </a:r>
            <a:r>
              <a:rPr lang="it-IT" sz="4400" dirty="0" smtClean="0"/>
              <a:t>: design</a:t>
            </a:r>
            <a:endParaRPr lang="it-IT" sz="4400" dirty="0"/>
          </a:p>
        </p:txBody>
      </p:sp>
      <p:sp>
        <p:nvSpPr>
          <p:cNvPr id="3" name="Segnaposto contenuto 2"/>
          <p:cNvSpPr>
            <a:spLocks noGrp="1"/>
          </p:cNvSpPr>
          <p:nvPr>
            <p:ph idx="1"/>
          </p:nvPr>
        </p:nvSpPr>
        <p:spPr>
          <a:xfrm>
            <a:off x="1399498" y="2618931"/>
            <a:ext cx="5003650" cy="4850296"/>
          </a:xfrm>
        </p:spPr>
        <p:txBody>
          <a:bodyPr>
            <a:noAutofit/>
          </a:bodyPr>
          <a:lstStyle/>
          <a:p>
            <a:pPr marL="0" indent="0">
              <a:lnSpc>
                <a:spcPts val="3500"/>
              </a:lnSpc>
              <a:spcBef>
                <a:spcPts val="1200"/>
              </a:spcBef>
              <a:spcAft>
                <a:spcPts val="600"/>
              </a:spcAft>
              <a:buNone/>
            </a:pPr>
            <a:r>
              <a:rPr lang="en-US" sz="2800" dirty="0">
                <a:solidFill>
                  <a:schemeClr val="tx1"/>
                </a:solidFill>
              </a:rPr>
              <a:t>The </a:t>
            </a:r>
            <a:r>
              <a:rPr lang="en-US" sz="2800" b="1" dirty="0">
                <a:solidFill>
                  <a:schemeClr val="tx1"/>
                </a:solidFill>
              </a:rPr>
              <a:t>delivery system </a:t>
            </a:r>
            <a:r>
              <a:rPr lang="en-US" sz="2800" dirty="0">
                <a:solidFill>
                  <a:schemeClr val="tx1"/>
                </a:solidFill>
              </a:rPr>
              <a:t>is the organized way in which all human and physical elements involved in the relationship </a:t>
            </a:r>
            <a:r>
              <a:rPr lang="en-US" sz="2800" dirty="0" smtClean="0">
                <a:solidFill>
                  <a:schemeClr val="tx1"/>
                </a:solidFill>
              </a:rPr>
              <a:t>with </a:t>
            </a:r>
            <a:r>
              <a:rPr lang="en-US" sz="2800" dirty="0">
                <a:solidFill>
                  <a:schemeClr val="tx1"/>
                </a:solidFill>
              </a:rPr>
              <a:t>the customer </a:t>
            </a:r>
            <a:r>
              <a:rPr lang="en-US" sz="2800" dirty="0" smtClean="0">
                <a:solidFill>
                  <a:schemeClr val="tx1"/>
                </a:solidFill>
              </a:rPr>
              <a:t>work </a:t>
            </a:r>
            <a:r>
              <a:rPr lang="en-US" sz="2800" dirty="0">
                <a:solidFill>
                  <a:schemeClr val="tx1"/>
                </a:solidFill>
              </a:rPr>
              <a:t>together to provide a tourism service with specific characteristics and </a:t>
            </a:r>
            <a:r>
              <a:rPr lang="en-US" sz="2800" dirty="0" smtClean="0">
                <a:solidFill>
                  <a:schemeClr val="tx1"/>
                </a:solidFill>
              </a:rPr>
              <a:t>consistent quality.</a:t>
            </a:r>
            <a:endParaRPr lang="it-IT" sz="2800" dirty="0">
              <a:solidFill>
                <a:schemeClr val="tx1"/>
              </a:solidFill>
            </a:endParaRPr>
          </a:p>
        </p:txBody>
      </p:sp>
      <p:grpSp>
        <p:nvGrpSpPr>
          <p:cNvPr id="7" name="Gruppo 6"/>
          <p:cNvGrpSpPr/>
          <p:nvPr/>
        </p:nvGrpSpPr>
        <p:grpSpPr>
          <a:xfrm>
            <a:off x="6941988" y="2919624"/>
            <a:ext cx="4894118" cy="3312160"/>
            <a:chOff x="6993082" y="2275840"/>
            <a:chExt cx="4894118" cy="3312160"/>
          </a:xfrm>
        </p:grpSpPr>
        <p:sp>
          <p:nvSpPr>
            <p:cNvPr id="5" name="Rettangolo 4"/>
            <p:cNvSpPr/>
            <p:nvPr/>
          </p:nvSpPr>
          <p:spPr>
            <a:xfrm>
              <a:off x="6993082" y="2275840"/>
              <a:ext cx="4894117" cy="331216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p:cNvSpPr/>
            <p:nvPr/>
          </p:nvSpPr>
          <p:spPr>
            <a:xfrm>
              <a:off x="6993082" y="2487935"/>
              <a:ext cx="4894118" cy="2605842"/>
            </a:xfrm>
            <a:prstGeom prst="rect">
              <a:avLst/>
            </a:prstGeom>
          </p:spPr>
          <p:txBody>
            <a:bodyPr wrap="square">
              <a:spAutoFit/>
            </a:bodyPr>
            <a:lstStyle/>
            <a:p>
              <a:pPr marL="268288" indent="-268288">
                <a:lnSpc>
                  <a:spcPts val="3400"/>
                </a:lnSpc>
                <a:spcBef>
                  <a:spcPts val="1200"/>
                </a:spcBef>
                <a:spcAft>
                  <a:spcPts val="1800"/>
                </a:spcAft>
                <a:buFont typeface="Wingdings" panose="05000000000000000000" pitchFamily="2" charset="2"/>
                <a:buChar char="§"/>
              </a:pPr>
              <a:r>
                <a:rPr lang="en-US" sz="2800" b="1" dirty="0"/>
                <a:t>Material and technological </a:t>
              </a:r>
              <a:r>
                <a:rPr lang="en-US" sz="2800" b="1" dirty="0" smtClean="0"/>
                <a:t>components</a:t>
              </a:r>
            </a:p>
            <a:p>
              <a:pPr marL="268288" indent="-268288">
                <a:lnSpc>
                  <a:spcPts val="3400"/>
                </a:lnSpc>
                <a:spcBef>
                  <a:spcPts val="1200"/>
                </a:spcBef>
                <a:spcAft>
                  <a:spcPts val="1800"/>
                </a:spcAft>
                <a:buFont typeface="Wingdings" panose="05000000000000000000" pitchFamily="2" charset="2"/>
                <a:buChar char="§"/>
              </a:pPr>
              <a:r>
                <a:rPr lang="en-US" sz="2800" b="1" dirty="0" smtClean="0"/>
                <a:t>Front-line staff </a:t>
              </a:r>
            </a:p>
            <a:p>
              <a:pPr marL="268288" indent="-268288">
                <a:lnSpc>
                  <a:spcPts val="3400"/>
                </a:lnSpc>
                <a:spcBef>
                  <a:spcPts val="1200"/>
                </a:spcBef>
                <a:spcAft>
                  <a:spcPts val="1800"/>
                </a:spcAft>
                <a:buFont typeface="Wingdings" panose="05000000000000000000" pitchFamily="2" charset="2"/>
                <a:buChar char="§"/>
              </a:pPr>
              <a:r>
                <a:rPr lang="en-US" sz="2800" b="1" dirty="0" smtClean="0"/>
                <a:t>Customer </a:t>
              </a:r>
              <a:r>
                <a:rPr lang="en-US" sz="2800" b="1" dirty="0"/>
                <a:t>(Prosumer)</a:t>
              </a:r>
              <a:endParaRPr lang="it-IT" sz="2800" b="1" dirty="0"/>
            </a:p>
          </p:txBody>
        </p:sp>
      </p:grpSp>
      <p:sp>
        <p:nvSpPr>
          <p:cNvPr id="4" name="Rettangolo 3"/>
          <p:cNvSpPr/>
          <p:nvPr/>
        </p:nvSpPr>
        <p:spPr>
          <a:xfrm>
            <a:off x="1334387" y="1585548"/>
            <a:ext cx="8474692" cy="584775"/>
          </a:xfrm>
          <a:prstGeom prst="rect">
            <a:avLst/>
          </a:prstGeom>
        </p:spPr>
        <p:txBody>
          <a:bodyPr wrap="none">
            <a:spAutoFit/>
          </a:bodyPr>
          <a:lstStyle/>
          <a:p>
            <a:r>
              <a:rPr lang="en-US" sz="2800" b="1" dirty="0"/>
              <a:t>6. </a:t>
            </a:r>
            <a:r>
              <a:rPr lang="en-US" sz="3200" b="1" dirty="0"/>
              <a:t>Designing the experience delivery system</a:t>
            </a:r>
          </a:p>
        </p:txBody>
      </p:sp>
    </p:spTree>
    <p:extLst>
      <p:ext uri="{BB962C8B-B14F-4D97-AF65-F5344CB8AC3E}">
        <p14:creationId xmlns:p14="http://schemas.microsoft.com/office/powerpoint/2010/main" val="11513612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83975" y="382385"/>
            <a:ext cx="10774016" cy="1492132"/>
          </a:xfrm>
        </p:spPr>
        <p:txBody>
          <a:bodyPr>
            <a:normAutofit/>
          </a:bodyPr>
          <a:lstStyle/>
          <a:p>
            <a:r>
              <a:rPr lang="it-IT" sz="4400" dirty="0" err="1" smtClean="0"/>
              <a:t>Tourist</a:t>
            </a:r>
            <a:r>
              <a:rPr lang="it-IT" sz="4400" dirty="0" smtClean="0"/>
              <a:t> </a:t>
            </a:r>
            <a:r>
              <a:rPr lang="it-IT" sz="4400" dirty="0" err="1" smtClean="0"/>
              <a:t>experience</a:t>
            </a:r>
            <a:r>
              <a:rPr lang="it-IT" sz="4400" dirty="0" smtClean="0"/>
              <a:t>: design</a:t>
            </a:r>
            <a:endParaRPr lang="it-IT" sz="4400" dirty="0"/>
          </a:p>
        </p:txBody>
      </p:sp>
      <p:sp>
        <p:nvSpPr>
          <p:cNvPr id="3" name="Segnaposto contenuto 2"/>
          <p:cNvSpPr>
            <a:spLocks noGrp="1"/>
          </p:cNvSpPr>
          <p:nvPr>
            <p:ph idx="1"/>
          </p:nvPr>
        </p:nvSpPr>
        <p:spPr>
          <a:xfrm>
            <a:off x="1102817" y="1491745"/>
            <a:ext cx="6605784" cy="5121706"/>
          </a:xfrm>
        </p:spPr>
        <p:txBody>
          <a:bodyPr>
            <a:noAutofit/>
          </a:bodyPr>
          <a:lstStyle/>
          <a:p>
            <a:pPr marL="358775" indent="-341313">
              <a:spcBef>
                <a:spcPts val="0"/>
              </a:spcBef>
              <a:spcAft>
                <a:spcPts val="1200"/>
              </a:spcAft>
              <a:buFont typeface="+mj-lt"/>
              <a:buAutoNum type="arabicPeriod" startAt="6"/>
            </a:pPr>
            <a:r>
              <a:rPr lang="en-US" altLang="it-IT" sz="2800" b="1" dirty="0" smtClean="0">
                <a:solidFill>
                  <a:schemeClr val="tx1"/>
                </a:solidFill>
              </a:rPr>
              <a:t>Designing </a:t>
            </a:r>
            <a:r>
              <a:rPr lang="en-US" altLang="it-IT" sz="2800" b="1" dirty="0">
                <a:solidFill>
                  <a:schemeClr val="tx1"/>
                </a:solidFill>
              </a:rPr>
              <a:t>the experience delivery </a:t>
            </a:r>
            <a:r>
              <a:rPr lang="en-US" altLang="it-IT" sz="2800" b="1" dirty="0" smtClean="0">
                <a:solidFill>
                  <a:schemeClr val="tx1"/>
                </a:solidFill>
              </a:rPr>
              <a:t>system</a:t>
            </a:r>
          </a:p>
          <a:p>
            <a:pPr marL="17462" indent="0">
              <a:spcBef>
                <a:spcPts val="0"/>
              </a:spcBef>
              <a:spcAft>
                <a:spcPts val="600"/>
              </a:spcAft>
              <a:buNone/>
            </a:pPr>
            <a:r>
              <a:rPr lang="en-US" altLang="it-IT" sz="2800" dirty="0">
                <a:solidFill>
                  <a:schemeClr val="tx1"/>
                </a:solidFill>
              </a:rPr>
              <a:t>The delivery system must be designed to be consistent with the experience promised to the customer</a:t>
            </a:r>
            <a:r>
              <a:rPr lang="en-US" altLang="it-IT" sz="2800" dirty="0" smtClean="0">
                <a:solidFill>
                  <a:schemeClr val="tx1"/>
                </a:solidFill>
              </a:rPr>
              <a:t>.</a:t>
            </a:r>
          </a:p>
          <a:p>
            <a:pPr marL="17462" indent="0">
              <a:spcBef>
                <a:spcPts val="0"/>
              </a:spcBef>
              <a:spcAft>
                <a:spcPts val="600"/>
              </a:spcAft>
              <a:buNone/>
            </a:pPr>
            <a:r>
              <a:rPr lang="en-US" altLang="it-IT" sz="2800" dirty="0" smtClean="0">
                <a:solidFill>
                  <a:schemeClr val="tx1"/>
                </a:solidFill>
              </a:rPr>
              <a:t>All </a:t>
            </a:r>
            <a:r>
              <a:rPr lang="en-US" altLang="it-IT" sz="2800" dirty="0">
                <a:solidFill>
                  <a:schemeClr val="tx1"/>
                </a:solidFill>
              </a:rPr>
              <a:t>elements of the </a:t>
            </a:r>
            <a:r>
              <a:rPr lang="en-US" altLang="it-IT" sz="2800" dirty="0" smtClean="0">
                <a:solidFill>
                  <a:schemeClr val="tx1"/>
                </a:solidFill>
              </a:rPr>
              <a:t>delivery </a:t>
            </a:r>
            <a:r>
              <a:rPr lang="en-US" altLang="it-IT" sz="2800" dirty="0">
                <a:solidFill>
                  <a:schemeClr val="tx1"/>
                </a:solidFill>
              </a:rPr>
              <a:t>process should work together to reflect the value proposition</a:t>
            </a:r>
            <a:r>
              <a:rPr lang="en-US" altLang="it-IT" sz="2800" dirty="0" smtClean="0">
                <a:solidFill>
                  <a:schemeClr val="tx1"/>
                </a:solidFill>
              </a:rPr>
              <a:t>.</a:t>
            </a:r>
          </a:p>
          <a:p>
            <a:pPr marL="17462" indent="0">
              <a:spcBef>
                <a:spcPts val="0"/>
              </a:spcBef>
              <a:spcAft>
                <a:spcPts val="600"/>
              </a:spcAft>
              <a:buNone/>
            </a:pPr>
            <a:r>
              <a:rPr lang="en-US" altLang="it-IT" sz="2800" dirty="0" smtClean="0">
                <a:solidFill>
                  <a:schemeClr val="tx1"/>
                </a:solidFill>
              </a:rPr>
              <a:t>The </a:t>
            </a:r>
            <a:r>
              <a:rPr lang="en-US" altLang="it-IT" sz="2800" dirty="0">
                <a:solidFill>
                  <a:schemeClr val="tx1"/>
                </a:solidFill>
              </a:rPr>
              <a:t>way the service is delivered can be as important as the service itself.</a:t>
            </a:r>
            <a:endParaRPr lang="it-IT" sz="2400" dirty="0">
              <a:solidFill>
                <a:schemeClr val="tx1"/>
              </a:solidFill>
            </a:endParaRPr>
          </a:p>
        </p:txBody>
      </p:sp>
      <p:pic>
        <p:nvPicPr>
          <p:cNvPr id="5" name="Immagine 4"/>
          <p:cNvPicPr>
            <a:picLocks noChangeAspect="1"/>
          </p:cNvPicPr>
          <p:nvPr/>
        </p:nvPicPr>
        <p:blipFill rotWithShape="1">
          <a:blip r:embed="rId3"/>
          <a:srcRect l="35479" r="15353"/>
          <a:stretch/>
        </p:blipFill>
        <p:spPr>
          <a:xfrm>
            <a:off x="7761772" y="1851288"/>
            <a:ext cx="4136065" cy="4592046"/>
          </a:xfrm>
          <a:prstGeom prst="rect">
            <a:avLst/>
          </a:prstGeom>
        </p:spPr>
      </p:pic>
    </p:spTree>
    <p:extLst>
      <p:ext uri="{BB962C8B-B14F-4D97-AF65-F5344CB8AC3E}">
        <p14:creationId xmlns:p14="http://schemas.microsoft.com/office/powerpoint/2010/main" val="22364313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83975" y="382385"/>
            <a:ext cx="10774016" cy="1492132"/>
          </a:xfrm>
        </p:spPr>
        <p:txBody>
          <a:bodyPr>
            <a:normAutofit/>
          </a:bodyPr>
          <a:lstStyle/>
          <a:p>
            <a:r>
              <a:rPr lang="it-IT" sz="4400" dirty="0" err="1" smtClean="0"/>
              <a:t>Tourist</a:t>
            </a:r>
            <a:r>
              <a:rPr lang="it-IT" sz="4400" dirty="0" smtClean="0"/>
              <a:t> </a:t>
            </a:r>
            <a:r>
              <a:rPr lang="it-IT" sz="4400" dirty="0" err="1" smtClean="0"/>
              <a:t>experience</a:t>
            </a:r>
            <a:r>
              <a:rPr lang="it-IT" sz="4400" dirty="0" smtClean="0"/>
              <a:t>: design</a:t>
            </a:r>
            <a:endParaRPr lang="it-IT" sz="4400" dirty="0"/>
          </a:p>
        </p:txBody>
      </p:sp>
      <p:sp>
        <p:nvSpPr>
          <p:cNvPr id="3" name="Segnaposto contenuto 2"/>
          <p:cNvSpPr>
            <a:spLocks noGrp="1"/>
          </p:cNvSpPr>
          <p:nvPr>
            <p:ph idx="1"/>
          </p:nvPr>
        </p:nvSpPr>
        <p:spPr>
          <a:xfrm>
            <a:off x="1092187" y="1242159"/>
            <a:ext cx="7785999" cy="5520147"/>
          </a:xfrm>
        </p:spPr>
        <p:txBody>
          <a:bodyPr>
            <a:noAutofit/>
          </a:bodyPr>
          <a:lstStyle/>
          <a:p>
            <a:pPr marL="0" indent="0">
              <a:lnSpc>
                <a:spcPts val="3800"/>
              </a:lnSpc>
              <a:spcBef>
                <a:spcPts val="0"/>
              </a:spcBef>
              <a:spcAft>
                <a:spcPts val="1200"/>
              </a:spcAft>
              <a:buNone/>
              <a:tabLst>
                <a:tab pos="2697163" algn="l"/>
              </a:tabLst>
            </a:pPr>
            <a:r>
              <a:rPr lang="en-US" sz="3200" b="1" dirty="0" smtClean="0">
                <a:solidFill>
                  <a:schemeClr val="tx1"/>
                </a:solidFill>
              </a:rPr>
              <a:t>7. Front-line staff</a:t>
            </a:r>
          </a:p>
          <a:p>
            <a:pPr>
              <a:lnSpc>
                <a:spcPts val="3500"/>
              </a:lnSpc>
              <a:spcBef>
                <a:spcPts val="0"/>
              </a:spcBef>
              <a:spcAft>
                <a:spcPts val="1200"/>
              </a:spcAft>
              <a:tabLst>
                <a:tab pos="2697163" algn="l"/>
              </a:tabLst>
            </a:pPr>
            <a:r>
              <a:rPr lang="en-US" sz="2800" dirty="0" smtClean="0">
                <a:solidFill>
                  <a:schemeClr val="tx1"/>
                </a:solidFill>
              </a:rPr>
              <a:t>Staff </a:t>
            </a:r>
            <a:r>
              <a:rPr lang="en-US" sz="2800" dirty="0" err="1">
                <a:solidFill>
                  <a:schemeClr val="tx1"/>
                </a:solidFill>
              </a:rPr>
              <a:t>behaviour</a:t>
            </a:r>
            <a:r>
              <a:rPr lang="en-US" sz="2800" dirty="0">
                <a:solidFill>
                  <a:schemeClr val="tx1"/>
                </a:solidFill>
              </a:rPr>
              <a:t> (visible internal relations and relations with guests) strongly influences the customer's perception of the host facilities and the </a:t>
            </a:r>
            <a:r>
              <a:rPr lang="en-US" sz="2800" dirty="0" smtClean="0">
                <a:solidFill>
                  <a:schemeClr val="tx1"/>
                </a:solidFill>
              </a:rPr>
              <a:t>destination</a:t>
            </a:r>
          </a:p>
          <a:p>
            <a:pPr>
              <a:lnSpc>
                <a:spcPts val="3500"/>
              </a:lnSpc>
              <a:spcBef>
                <a:spcPts val="0"/>
              </a:spcBef>
              <a:spcAft>
                <a:spcPts val="1200"/>
              </a:spcAft>
              <a:tabLst>
                <a:tab pos="2697163" algn="l"/>
              </a:tabLst>
            </a:pPr>
            <a:r>
              <a:rPr lang="en-US" sz="2800" dirty="0" smtClean="0">
                <a:solidFill>
                  <a:schemeClr val="tx1"/>
                </a:solidFill>
              </a:rPr>
              <a:t>Select</a:t>
            </a:r>
            <a:r>
              <a:rPr lang="en-US" sz="2800" dirty="0">
                <a:solidFill>
                  <a:schemeClr val="tx1"/>
                </a:solidFill>
              </a:rPr>
              <a:t>, train and motivate a team that shares the objectives and has sensitivity, style and communication content consistent with the </a:t>
            </a:r>
            <a:r>
              <a:rPr lang="en-US" sz="2800" dirty="0" smtClean="0">
                <a:solidFill>
                  <a:schemeClr val="tx1"/>
                </a:solidFill>
              </a:rPr>
              <a:t>mission</a:t>
            </a:r>
          </a:p>
          <a:p>
            <a:pPr>
              <a:lnSpc>
                <a:spcPts val="3500"/>
              </a:lnSpc>
              <a:spcBef>
                <a:spcPts val="0"/>
              </a:spcBef>
              <a:spcAft>
                <a:spcPts val="1200"/>
              </a:spcAft>
              <a:tabLst>
                <a:tab pos="2697163" algn="l"/>
              </a:tabLst>
            </a:pPr>
            <a:r>
              <a:rPr lang="en-US" sz="2800" dirty="0" smtClean="0">
                <a:solidFill>
                  <a:schemeClr val="tx1"/>
                </a:solidFill>
              </a:rPr>
              <a:t>Involve </a:t>
            </a:r>
            <a:r>
              <a:rPr lang="en-US" sz="2800" dirty="0">
                <a:solidFill>
                  <a:schemeClr val="tx1"/>
                </a:solidFill>
              </a:rPr>
              <a:t>the staff of the various players in the supply system interested in producing the experience</a:t>
            </a:r>
            <a:endParaRPr lang="it-IT" sz="2800" dirty="0">
              <a:solidFill>
                <a:schemeClr val="tx1"/>
              </a:solidFill>
            </a:endParaRPr>
          </a:p>
          <a:p>
            <a:endParaRPr lang="it-IT" sz="2800" dirty="0">
              <a:solidFill>
                <a:schemeClr val="tx1"/>
              </a:solidFill>
            </a:endParaRPr>
          </a:p>
        </p:txBody>
      </p:sp>
      <p:pic>
        <p:nvPicPr>
          <p:cNvPr id="5" name="Immagine 4"/>
          <p:cNvPicPr>
            <a:picLocks noChangeAspect="1"/>
          </p:cNvPicPr>
          <p:nvPr/>
        </p:nvPicPr>
        <p:blipFill>
          <a:blip r:embed="rId3"/>
          <a:stretch>
            <a:fillRect/>
          </a:stretch>
        </p:blipFill>
        <p:spPr>
          <a:xfrm>
            <a:off x="8827529" y="1128451"/>
            <a:ext cx="3083351" cy="4095075"/>
          </a:xfrm>
          <a:prstGeom prst="rect">
            <a:avLst/>
          </a:prstGeom>
        </p:spPr>
      </p:pic>
    </p:spTree>
    <p:extLst>
      <p:ext uri="{BB962C8B-B14F-4D97-AF65-F5344CB8AC3E}">
        <p14:creationId xmlns:p14="http://schemas.microsoft.com/office/powerpoint/2010/main" val="15037337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400" dirty="0" smtClean="0"/>
              <a:t>RURAL </a:t>
            </a:r>
            <a:r>
              <a:rPr lang="it-IT" sz="4400" dirty="0" err="1" smtClean="0"/>
              <a:t>ToURISM</a:t>
            </a:r>
            <a:r>
              <a:rPr lang="it-IT" sz="4400" dirty="0" smtClean="0"/>
              <a:t> </a:t>
            </a:r>
            <a:r>
              <a:rPr lang="it-IT" sz="4400" dirty="0" err="1" smtClean="0"/>
              <a:t>definition</a:t>
            </a:r>
            <a:endParaRPr lang="it-IT" sz="4400" dirty="0"/>
          </a:p>
        </p:txBody>
      </p:sp>
      <p:sp>
        <p:nvSpPr>
          <p:cNvPr id="3" name="Segnaposto contenuto 2"/>
          <p:cNvSpPr>
            <a:spLocks noGrp="1"/>
          </p:cNvSpPr>
          <p:nvPr>
            <p:ph idx="1"/>
          </p:nvPr>
        </p:nvSpPr>
        <p:spPr>
          <a:xfrm>
            <a:off x="1251678" y="1281239"/>
            <a:ext cx="9889073" cy="4682970"/>
          </a:xfrm>
        </p:spPr>
        <p:txBody>
          <a:bodyPr>
            <a:normAutofit fontScale="25000" lnSpcReduction="20000"/>
          </a:bodyPr>
          <a:lstStyle/>
          <a:p>
            <a:pPr marL="0" indent="0">
              <a:lnSpc>
                <a:spcPct val="130000"/>
              </a:lnSpc>
              <a:buNone/>
            </a:pPr>
            <a:r>
              <a:rPr lang="en-US" sz="11200" i="1" dirty="0" smtClean="0">
                <a:solidFill>
                  <a:schemeClr val="tx1"/>
                </a:solidFill>
              </a:rPr>
              <a:t>A type </a:t>
            </a:r>
            <a:r>
              <a:rPr lang="en-US" sz="11200" i="1" dirty="0">
                <a:solidFill>
                  <a:schemeClr val="tx1"/>
                </a:solidFill>
              </a:rPr>
              <a:t>of tourism </a:t>
            </a:r>
            <a:r>
              <a:rPr lang="en-US" sz="11200" i="1" dirty="0" smtClean="0">
                <a:solidFill>
                  <a:schemeClr val="tx1"/>
                </a:solidFill>
              </a:rPr>
              <a:t>activity in </a:t>
            </a:r>
            <a:r>
              <a:rPr lang="en-US" sz="11200" i="1" dirty="0">
                <a:solidFill>
                  <a:schemeClr val="tx1"/>
                </a:solidFill>
              </a:rPr>
              <a:t>which the visitor's experience is related to a wide range of products generally linked to </a:t>
            </a:r>
            <a:r>
              <a:rPr lang="en-US" sz="11200" i="1" dirty="0" smtClean="0">
                <a:solidFill>
                  <a:schemeClr val="tx1"/>
                </a:solidFill>
              </a:rPr>
              <a:t>nature-based </a:t>
            </a:r>
            <a:r>
              <a:rPr lang="en-US" sz="11200" i="1" dirty="0">
                <a:solidFill>
                  <a:schemeClr val="tx1"/>
                </a:solidFill>
              </a:rPr>
              <a:t>activities, agriculture, </a:t>
            </a:r>
            <a:r>
              <a:rPr lang="en-US" sz="11200" b="1" i="1" dirty="0">
                <a:solidFill>
                  <a:schemeClr val="tx1"/>
                </a:solidFill>
              </a:rPr>
              <a:t>rural lifestyle / culture</a:t>
            </a:r>
            <a:r>
              <a:rPr lang="en-US" sz="11200" i="1" dirty="0">
                <a:solidFill>
                  <a:schemeClr val="tx1"/>
                </a:solidFill>
              </a:rPr>
              <a:t>, angling and </a:t>
            </a:r>
            <a:r>
              <a:rPr lang="en-US" sz="11200" i="1" dirty="0" smtClean="0">
                <a:solidFill>
                  <a:schemeClr val="tx1"/>
                </a:solidFill>
              </a:rPr>
              <a:t>sightseeing.</a:t>
            </a:r>
          </a:p>
          <a:p>
            <a:pPr marL="0" indent="0">
              <a:lnSpc>
                <a:spcPct val="130000"/>
              </a:lnSpc>
              <a:buNone/>
            </a:pPr>
            <a:r>
              <a:rPr lang="en-US" sz="11200" i="1" dirty="0" smtClean="0">
                <a:solidFill>
                  <a:schemeClr val="tx1"/>
                </a:solidFill>
              </a:rPr>
              <a:t>Rural tourism activities take place in non-urban (rural) areas with the following characteristics: </a:t>
            </a:r>
            <a:r>
              <a:rPr lang="en-US" sz="11200" i="1" dirty="0" err="1" smtClean="0">
                <a:solidFill>
                  <a:schemeClr val="tx1"/>
                </a:solidFill>
              </a:rPr>
              <a:t>i</a:t>
            </a:r>
            <a:r>
              <a:rPr lang="en-US" sz="11200" i="1" dirty="0" smtClean="0">
                <a:solidFill>
                  <a:schemeClr val="tx1"/>
                </a:solidFill>
              </a:rPr>
              <a:t>) low population </a:t>
            </a:r>
            <a:r>
              <a:rPr lang="en-US" sz="11200" i="1" dirty="0">
                <a:solidFill>
                  <a:schemeClr val="tx1"/>
                </a:solidFill>
              </a:rPr>
              <a:t>density, ii</a:t>
            </a:r>
            <a:r>
              <a:rPr lang="en-US" sz="11200" i="1" dirty="0" smtClean="0">
                <a:solidFill>
                  <a:schemeClr val="tx1"/>
                </a:solidFill>
              </a:rPr>
              <a:t>) landscape </a:t>
            </a:r>
            <a:r>
              <a:rPr lang="en-US" sz="11200" i="1" dirty="0">
                <a:solidFill>
                  <a:schemeClr val="tx1"/>
                </a:solidFill>
              </a:rPr>
              <a:t>and </a:t>
            </a:r>
            <a:r>
              <a:rPr lang="en-US" sz="11200" i="1" dirty="0" smtClean="0">
                <a:solidFill>
                  <a:schemeClr val="tx1"/>
                </a:solidFill>
              </a:rPr>
              <a:t>land use </a:t>
            </a:r>
            <a:r>
              <a:rPr lang="en-US" sz="11200" i="1" dirty="0">
                <a:solidFill>
                  <a:schemeClr val="tx1"/>
                </a:solidFill>
              </a:rPr>
              <a:t>dominated by agriculture and </a:t>
            </a:r>
            <a:r>
              <a:rPr lang="en-US" sz="11200" i="1" dirty="0" smtClean="0">
                <a:solidFill>
                  <a:schemeClr val="tx1"/>
                </a:solidFill>
              </a:rPr>
              <a:t>forestry, </a:t>
            </a:r>
            <a:r>
              <a:rPr lang="en-US" sz="11200" i="1" dirty="0">
                <a:solidFill>
                  <a:schemeClr val="tx1"/>
                </a:solidFill>
              </a:rPr>
              <a:t>and iii) </a:t>
            </a:r>
            <a:r>
              <a:rPr lang="en-US" sz="11200" b="1" i="1" dirty="0">
                <a:solidFill>
                  <a:schemeClr val="tx1"/>
                </a:solidFill>
              </a:rPr>
              <a:t>traditional social </a:t>
            </a:r>
            <a:r>
              <a:rPr lang="en-US" sz="11200" b="1" i="1" dirty="0" smtClean="0">
                <a:solidFill>
                  <a:schemeClr val="tx1"/>
                </a:solidFill>
              </a:rPr>
              <a:t>structure and lifestyle</a:t>
            </a:r>
            <a:r>
              <a:rPr lang="en-US" sz="11200" dirty="0" smtClean="0">
                <a:solidFill>
                  <a:schemeClr val="tx1"/>
                </a:solidFill>
              </a:rPr>
              <a:t>. (UNWTO)</a:t>
            </a:r>
          </a:p>
        </p:txBody>
      </p:sp>
      <p:pic>
        <p:nvPicPr>
          <p:cNvPr id="5" name="Immagine 4"/>
          <p:cNvPicPr>
            <a:picLocks noChangeAspect="1"/>
          </p:cNvPicPr>
          <p:nvPr/>
        </p:nvPicPr>
        <p:blipFill>
          <a:blip r:embed="rId3"/>
          <a:stretch>
            <a:fillRect/>
          </a:stretch>
        </p:blipFill>
        <p:spPr>
          <a:xfrm>
            <a:off x="6718040" y="4329404"/>
            <a:ext cx="5057192" cy="2528596"/>
          </a:xfrm>
          <a:prstGeom prst="rect">
            <a:avLst/>
          </a:prstGeom>
        </p:spPr>
      </p:pic>
      <p:sp>
        <p:nvSpPr>
          <p:cNvPr id="6" name="Rettangolo 5"/>
          <p:cNvSpPr/>
          <p:nvPr/>
        </p:nvSpPr>
        <p:spPr>
          <a:xfrm>
            <a:off x="1251678" y="5170934"/>
            <a:ext cx="4495979" cy="1815882"/>
          </a:xfrm>
          <a:prstGeom prst="rect">
            <a:avLst/>
          </a:prstGeom>
        </p:spPr>
        <p:txBody>
          <a:bodyPr wrap="square">
            <a:spAutoFit/>
          </a:bodyPr>
          <a:lstStyle/>
          <a:p>
            <a:r>
              <a:rPr lang="en-US" sz="2800" dirty="0"/>
              <a:t>According to Eurostat, a large share of tourism in the EU takes place in rural </a:t>
            </a:r>
            <a:r>
              <a:rPr lang="en-US" sz="2800" dirty="0" smtClean="0"/>
              <a:t>areas (33,6% in 2022) </a:t>
            </a:r>
            <a:endParaRPr lang="en-US" sz="2800" dirty="0"/>
          </a:p>
        </p:txBody>
      </p:sp>
    </p:spTree>
    <p:extLst>
      <p:ext uri="{BB962C8B-B14F-4D97-AF65-F5344CB8AC3E}">
        <p14:creationId xmlns:p14="http://schemas.microsoft.com/office/powerpoint/2010/main" val="8922461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83975" y="382385"/>
            <a:ext cx="10774016" cy="1492132"/>
          </a:xfrm>
        </p:spPr>
        <p:txBody>
          <a:bodyPr>
            <a:normAutofit/>
          </a:bodyPr>
          <a:lstStyle/>
          <a:p>
            <a:r>
              <a:rPr lang="it-IT" sz="4400" dirty="0" err="1" smtClean="0"/>
              <a:t>Tourist</a:t>
            </a:r>
            <a:r>
              <a:rPr lang="it-IT" sz="4400" dirty="0" smtClean="0"/>
              <a:t> </a:t>
            </a:r>
            <a:r>
              <a:rPr lang="it-IT" sz="4400" dirty="0" err="1" smtClean="0"/>
              <a:t>experience</a:t>
            </a:r>
            <a:r>
              <a:rPr lang="it-IT" sz="4400" dirty="0" smtClean="0"/>
              <a:t>: design</a:t>
            </a:r>
            <a:endParaRPr lang="it-IT" sz="4400" dirty="0"/>
          </a:p>
        </p:txBody>
      </p:sp>
      <p:sp>
        <p:nvSpPr>
          <p:cNvPr id="3" name="Segnaposto contenuto 2"/>
          <p:cNvSpPr>
            <a:spLocks noGrp="1"/>
          </p:cNvSpPr>
          <p:nvPr>
            <p:ph idx="1"/>
          </p:nvPr>
        </p:nvSpPr>
        <p:spPr>
          <a:xfrm>
            <a:off x="1251677" y="1550505"/>
            <a:ext cx="5392192" cy="1302025"/>
          </a:xfrm>
        </p:spPr>
        <p:txBody>
          <a:bodyPr>
            <a:noAutofit/>
          </a:bodyPr>
          <a:lstStyle/>
          <a:p>
            <a:pPr marL="357188" indent="-357188">
              <a:spcAft>
                <a:spcPts val="1400"/>
              </a:spcAft>
              <a:buFont typeface="+mj-lt"/>
              <a:buAutoNum type="arabicPeriod" startAt="8"/>
            </a:pPr>
            <a:r>
              <a:rPr lang="en-US" altLang="it-IT" sz="2800" b="1" dirty="0">
                <a:solidFill>
                  <a:schemeClr val="tx1"/>
                </a:solidFill>
              </a:rPr>
              <a:t>Creation of the experiential communication strategy</a:t>
            </a:r>
            <a:endParaRPr lang="it-IT" sz="2400" dirty="0">
              <a:solidFill>
                <a:schemeClr val="tx1"/>
              </a:solidFill>
            </a:endParaRPr>
          </a:p>
        </p:txBody>
      </p:sp>
      <p:sp>
        <p:nvSpPr>
          <p:cNvPr id="4" name="Text Box 4"/>
          <p:cNvSpPr txBox="1">
            <a:spLocks noChangeArrowheads="1"/>
          </p:cNvSpPr>
          <p:nvPr/>
        </p:nvSpPr>
        <p:spPr bwMode="auto">
          <a:xfrm>
            <a:off x="1588477" y="2697069"/>
            <a:ext cx="4832202" cy="3683060"/>
          </a:xfrm>
          <a:prstGeom prst="rect">
            <a:avLst/>
          </a:prstGeom>
          <a:noFill/>
          <a:ln>
            <a:noFill/>
          </a:ln>
          <a:effectLst>
            <a:prstShdw prst="shdw13" dist="53882" dir="13500000">
              <a:schemeClr val="bg2">
                <a:alpha val="50000"/>
              </a:schemeClr>
            </a:prstShdw>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4000"/>
              </a:lnSpc>
            </a:pPr>
            <a:r>
              <a:rPr lang="en-US" altLang="it-IT" sz="2800" dirty="0">
                <a:latin typeface="+mn-lt"/>
              </a:rPr>
              <a:t>Evocative and emotional communication based on </a:t>
            </a:r>
            <a:r>
              <a:rPr lang="en-US" altLang="it-IT" sz="2800" b="1" dirty="0">
                <a:latin typeface="+mn-lt"/>
              </a:rPr>
              <a:t>storytelling</a:t>
            </a:r>
            <a:r>
              <a:rPr lang="en-US" altLang="it-IT" sz="2800" dirty="0">
                <a:latin typeface="+mn-lt"/>
              </a:rPr>
              <a:t> and supporting content (photos, videos, augmented reality, etc.) with the aim of capturing the customer's attention and imagination.</a:t>
            </a:r>
            <a:endParaRPr lang="it-IT" altLang="it-IT" sz="2800" dirty="0">
              <a:latin typeface="+mn-lt"/>
            </a:endParaRPr>
          </a:p>
        </p:txBody>
      </p:sp>
      <p:sp>
        <p:nvSpPr>
          <p:cNvPr id="5" name="Segnaposto testo 3"/>
          <p:cNvSpPr txBox="1">
            <a:spLocks/>
          </p:cNvSpPr>
          <p:nvPr/>
        </p:nvSpPr>
        <p:spPr>
          <a:xfrm>
            <a:off x="7772958" y="3172624"/>
            <a:ext cx="3773471" cy="3106995"/>
          </a:xfrm>
          <a:prstGeom prst="rect">
            <a:avLst/>
          </a:prstGeom>
          <a:ln w="38100">
            <a:solidFill>
              <a:schemeClr val="accent1"/>
            </a:solidFill>
          </a:ln>
        </p:spPr>
        <p:txBody>
          <a:bodyPr>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a:spcBef>
                <a:spcPts val="1800"/>
              </a:spcBef>
            </a:pPr>
            <a:r>
              <a:rPr lang="en-US" sz="2800" dirty="0">
                <a:solidFill>
                  <a:schemeClr val="tx1"/>
                </a:solidFill>
              </a:rPr>
              <a:t>Emotional </a:t>
            </a:r>
            <a:r>
              <a:rPr lang="en-US" sz="2800" dirty="0" smtClean="0">
                <a:solidFill>
                  <a:schemeClr val="tx1"/>
                </a:solidFill>
              </a:rPr>
              <a:t>stories</a:t>
            </a:r>
          </a:p>
          <a:p>
            <a:pPr>
              <a:spcBef>
                <a:spcPts val="1800"/>
              </a:spcBef>
            </a:pPr>
            <a:r>
              <a:rPr lang="en-US" sz="2800" dirty="0" smtClean="0">
                <a:solidFill>
                  <a:schemeClr val="tx1"/>
                </a:solidFill>
              </a:rPr>
              <a:t>Representative events</a:t>
            </a:r>
          </a:p>
          <a:p>
            <a:pPr>
              <a:spcBef>
                <a:spcPts val="1800"/>
              </a:spcBef>
            </a:pPr>
            <a:r>
              <a:rPr lang="en-US" sz="2800" dirty="0" smtClean="0">
                <a:solidFill>
                  <a:schemeClr val="tx1"/>
                </a:solidFill>
              </a:rPr>
              <a:t>Authentic testimonials</a:t>
            </a:r>
          </a:p>
          <a:p>
            <a:pPr>
              <a:spcBef>
                <a:spcPts val="1800"/>
              </a:spcBef>
            </a:pPr>
            <a:r>
              <a:rPr lang="en-US" sz="2800" dirty="0" smtClean="0">
                <a:solidFill>
                  <a:schemeClr val="tx1"/>
                </a:solidFill>
              </a:rPr>
              <a:t>Physical </a:t>
            </a:r>
            <a:r>
              <a:rPr lang="en-US" sz="2800" dirty="0">
                <a:solidFill>
                  <a:schemeClr val="tx1"/>
                </a:solidFill>
              </a:rPr>
              <a:t>and digital word of mouth</a:t>
            </a:r>
            <a:endParaRPr lang="it-IT" sz="2800" dirty="0">
              <a:solidFill>
                <a:schemeClr val="tx1"/>
              </a:solidFill>
            </a:endParaRPr>
          </a:p>
        </p:txBody>
      </p:sp>
      <p:sp>
        <p:nvSpPr>
          <p:cNvPr id="6" name="Freccia a destra 5"/>
          <p:cNvSpPr/>
          <p:nvPr/>
        </p:nvSpPr>
        <p:spPr>
          <a:xfrm>
            <a:off x="6420679" y="3024759"/>
            <a:ext cx="1072294" cy="3027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t-IT"/>
          </a:p>
        </p:txBody>
      </p:sp>
      <p:pic>
        <p:nvPicPr>
          <p:cNvPr id="10" name="Immagine 9"/>
          <p:cNvPicPr>
            <a:picLocks noChangeAspect="1"/>
          </p:cNvPicPr>
          <p:nvPr/>
        </p:nvPicPr>
        <p:blipFill>
          <a:blip r:embed="rId3"/>
          <a:stretch>
            <a:fillRect/>
          </a:stretch>
        </p:blipFill>
        <p:spPr>
          <a:xfrm>
            <a:off x="8721708" y="381394"/>
            <a:ext cx="2381620" cy="2643365"/>
          </a:xfrm>
          <a:prstGeom prst="rect">
            <a:avLst/>
          </a:prstGeom>
        </p:spPr>
      </p:pic>
    </p:spTree>
    <p:extLst>
      <p:ext uri="{BB962C8B-B14F-4D97-AF65-F5344CB8AC3E}">
        <p14:creationId xmlns:p14="http://schemas.microsoft.com/office/powerpoint/2010/main" val="41920375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4400" dirty="0"/>
              <a:t>Experiential product: communication and promotion</a:t>
            </a:r>
            <a:endParaRPr lang="it-IT" sz="4400" dirty="0"/>
          </a:p>
        </p:txBody>
      </p:sp>
      <p:sp>
        <p:nvSpPr>
          <p:cNvPr id="3" name="Segnaposto contenuto 2"/>
          <p:cNvSpPr>
            <a:spLocks noGrp="1"/>
          </p:cNvSpPr>
          <p:nvPr>
            <p:ph idx="1"/>
          </p:nvPr>
        </p:nvSpPr>
        <p:spPr>
          <a:xfrm>
            <a:off x="1150078" y="2153921"/>
            <a:ext cx="4529362" cy="4439919"/>
          </a:xfrm>
        </p:spPr>
        <p:txBody>
          <a:bodyPr>
            <a:noAutofit/>
          </a:bodyPr>
          <a:lstStyle/>
          <a:p>
            <a:pPr>
              <a:lnSpc>
                <a:spcPts val="3400"/>
              </a:lnSpc>
              <a:spcBef>
                <a:spcPts val="800"/>
              </a:spcBef>
            </a:pPr>
            <a:r>
              <a:rPr lang="en-US" sz="2800" dirty="0">
                <a:solidFill>
                  <a:schemeClr val="tx1"/>
                </a:solidFill>
              </a:rPr>
              <a:t>Objective: to attract and inspire guests interested in local culture and authentic </a:t>
            </a:r>
            <a:r>
              <a:rPr lang="en-US" sz="2800" dirty="0" smtClean="0">
                <a:solidFill>
                  <a:schemeClr val="tx1"/>
                </a:solidFill>
              </a:rPr>
              <a:t>experiences</a:t>
            </a:r>
          </a:p>
          <a:p>
            <a:pPr>
              <a:lnSpc>
                <a:spcPts val="3400"/>
              </a:lnSpc>
              <a:spcBef>
                <a:spcPts val="800"/>
              </a:spcBef>
            </a:pPr>
            <a:r>
              <a:rPr lang="en-US" sz="2800" dirty="0" smtClean="0">
                <a:solidFill>
                  <a:schemeClr val="tx1"/>
                </a:solidFill>
              </a:rPr>
              <a:t>Showcase </a:t>
            </a:r>
            <a:r>
              <a:rPr lang="en-US" sz="2800" dirty="0">
                <a:solidFill>
                  <a:schemeClr val="tx1"/>
                </a:solidFill>
              </a:rPr>
              <a:t>the area and the community that lives there, with its lifestyle and traditions: stories of real people</a:t>
            </a:r>
            <a:endParaRPr lang="it-IT" sz="2800" dirty="0">
              <a:solidFill>
                <a:schemeClr val="tx1"/>
              </a:solidFill>
            </a:endParaRPr>
          </a:p>
        </p:txBody>
      </p:sp>
      <p:sp>
        <p:nvSpPr>
          <p:cNvPr id="4" name="Segnaposto contenuto 2"/>
          <p:cNvSpPr txBox="1">
            <a:spLocks/>
          </p:cNvSpPr>
          <p:nvPr/>
        </p:nvSpPr>
        <p:spPr>
          <a:xfrm>
            <a:off x="6209759" y="2048124"/>
            <a:ext cx="5596161" cy="4651511"/>
          </a:xfrm>
          <a:prstGeom prst="rect">
            <a:avLst/>
          </a:prstGeom>
          <a:ln w="28575">
            <a:solidFill>
              <a:schemeClr val="accent1"/>
            </a:solidFill>
          </a:ln>
        </p:spPr>
        <p:txBody>
          <a:bodyPr vert="horz" lIns="91440" tIns="45720" rIns="91440" bIns="45720" rtlCol="0">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a:lnSpc>
                <a:spcPts val="3600"/>
              </a:lnSpc>
              <a:spcBef>
                <a:spcPts val="800"/>
              </a:spcBef>
            </a:pPr>
            <a:r>
              <a:rPr lang="en-US" sz="2600" dirty="0">
                <a:solidFill>
                  <a:schemeClr val="tx1"/>
                </a:solidFill>
              </a:rPr>
              <a:t>Narrative style and </a:t>
            </a:r>
            <a:r>
              <a:rPr lang="en-US" sz="2600" dirty="0" smtClean="0">
                <a:solidFill>
                  <a:schemeClr val="tx1"/>
                </a:solidFill>
              </a:rPr>
              <a:t>tone</a:t>
            </a:r>
          </a:p>
          <a:p>
            <a:pPr>
              <a:lnSpc>
                <a:spcPts val="3600"/>
              </a:lnSpc>
              <a:spcBef>
                <a:spcPts val="800"/>
              </a:spcBef>
            </a:pPr>
            <a:r>
              <a:rPr lang="en-US" sz="2600" dirty="0" smtClean="0">
                <a:solidFill>
                  <a:schemeClr val="tx1"/>
                </a:solidFill>
              </a:rPr>
              <a:t>Storytelling </a:t>
            </a:r>
            <a:r>
              <a:rPr lang="en-US" sz="2600" dirty="0">
                <a:solidFill>
                  <a:schemeClr val="tx1"/>
                </a:solidFill>
              </a:rPr>
              <a:t>and multimedia </a:t>
            </a:r>
            <a:r>
              <a:rPr lang="en-US" sz="2600" dirty="0" smtClean="0">
                <a:solidFill>
                  <a:schemeClr val="tx1"/>
                </a:solidFill>
              </a:rPr>
              <a:t>content</a:t>
            </a:r>
          </a:p>
          <a:p>
            <a:pPr>
              <a:lnSpc>
                <a:spcPts val="3600"/>
              </a:lnSpc>
              <a:spcBef>
                <a:spcPts val="800"/>
              </a:spcBef>
            </a:pPr>
            <a:r>
              <a:rPr lang="en-US" sz="2600" dirty="0" smtClean="0">
                <a:solidFill>
                  <a:schemeClr val="tx1"/>
                </a:solidFill>
              </a:rPr>
              <a:t>Using </a:t>
            </a:r>
            <a:r>
              <a:rPr lang="en-US" sz="2600" dirty="0">
                <a:solidFill>
                  <a:schemeClr val="tx1"/>
                </a:solidFill>
              </a:rPr>
              <a:t>the web to present an engaging story based on visual and multimedia </a:t>
            </a:r>
            <a:r>
              <a:rPr lang="en-US" sz="2600" dirty="0" smtClean="0">
                <a:solidFill>
                  <a:schemeClr val="tx1"/>
                </a:solidFill>
              </a:rPr>
              <a:t>content</a:t>
            </a:r>
          </a:p>
          <a:p>
            <a:pPr>
              <a:lnSpc>
                <a:spcPts val="3600"/>
              </a:lnSpc>
              <a:spcBef>
                <a:spcPts val="800"/>
              </a:spcBef>
            </a:pPr>
            <a:r>
              <a:rPr lang="en-US" sz="2600" dirty="0" smtClean="0">
                <a:solidFill>
                  <a:schemeClr val="tx1"/>
                </a:solidFill>
              </a:rPr>
              <a:t>Designing </a:t>
            </a:r>
            <a:r>
              <a:rPr lang="en-US" sz="2600" dirty="0" err="1">
                <a:solidFill>
                  <a:schemeClr val="tx1"/>
                </a:solidFill>
              </a:rPr>
              <a:t>Instagrammable</a:t>
            </a:r>
            <a:r>
              <a:rPr lang="en-US" sz="2600" dirty="0">
                <a:solidFill>
                  <a:schemeClr val="tx1"/>
                </a:solidFill>
              </a:rPr>
              <a:t> </a:t>
            </a:r>
            <a:r>
              <a:rPr lang="en-US" sz="2600" dirty="0" smtClean="0">
                <a:solidFill>
                  <a:schemeClr val="tx1"/>
                </a:solidFill>
              </a:rPr>
              <a:t>experiences</a:t>
            </a:r>
          </a:p>
          <a:p>
            <a:pPr>
              <a:lnSpc>
                <a:spcPts val="3600"/>
              </a:lnSpc>
              <a:spcBef>
                <a:spcPts val="800"/>
              </a:spcBef>
            </a:pPr>
            <a:r>
              <a:rPr lang="en-US" sz="2600" dirty="0" smtClean="0">
                <a:solidFill>
                  <a:schemeClr val="tx1"/>
                </a:solidFill>
              </a:rPr>
              <a:t>Training </a:t>
            </a:r>
            <a:r>
              <a:rPr lang="en-US" sz="2600" dirty="0">
                <a:solidFill>
                  <a:schemeClr val="tx1"/>
                </a:solidFill>
              </a:rPr>
              <a:t>and encouraging staff to tell authentic stories about the local area and the company</a:t>
            </a:r>
            <a:endParaRPr lang="it-IT" sz="2600" dirty="0" smtClean="0">
              <a:solidFill>
                <a:schemeClr val="tx1"/>
              </a:solidFill>
            </a:endParaRPr>
          </a:p>
        </p:txBody>
      </p:sp>
    </p:spTree>
    <p:extLst>
      <p:ext uri="{BB962C8B-B14F-4D97-AF65-F5344CB8AC3E}">
        <p14:creationId xmlns:p14="http://schemas.microsoft.com/office/powerpoint/2010/main" val="38180991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400" dirty="0" err="1"/>
              <a:t>Experiential</a:t>
            </a:r>
            <a:r>
              <a:rPr lang="it-IT" sz="4400" dirty="0"/>
              <a:t> </a:t>
            </a:r>
            <a:r>
              <a:rPr lang="it-IT" sz="4400" dirty="0" err="1"/>
              <a:t>product</a:t>
            </a:r>
            <a:r>
              <a:rPr lang="it-IT" sz="4400" dirty="0"/>
              <a:t>: sales </a:t>
            </a:r>
            <a:r>
              <a:rPr lang="it-IT" sz="4400" dirty="0" err="1"/>
              <a:t>channels</a:t>
            </a:r>
            <a:endParaRPr lang="it-IT" sz="4400" dirty="0"/>
          </a:p>
        </p:txBody>
      </p:sp>
      <p:sp>
        <p:nvSpPr>
          <p:cNvPr id="3" name="Segnaposto contenuto 2"/>
          <p:cNvSpPr>
            <a:spLocks noGrp="1"/>
          </p:cNvSpPr>
          <p:nvPr>
            <p:ph idx="1"/>
          </p:nvPr>
        </p:nvSpPr>
        <p:spPr>
          <a:xfrm>
            <a:off x="1251678" y="1660850"/>
            <a:ext cx="9283800" cy="4206239"/>
          </a:xfrm>
        </p:spPr>
        <p:txBody>
          <a:bodyPr>
            <a:noAutofit/>
          </a:bodyPr>
          <a:lstStyle/>
          <a:p>
            <a:r>
              <a:rPr lang="en-US" sz="2800" dirty="0">
                <a:solidFill>
                  <a:schemeClr val="tx1"/>
                </a:solidFill>
              </a:rPr>
              <a:t>Difficulties for tourists and major travel distributors in finding information, booking and contracting activities and experiences available at the </a:t>
            </a:r>
            <a:r>
              <a:rPr lang="en-US" sz="2800" dirty="0" smtClean="0">
                <a:solidFill>
                  <a:schemeClr val="tx1"/>
                </a:solidFill>
              </a:rPr>
              <a:t>destination</a:t>
            </a:r>
          </a:p>
          <a:p>
            <a:r>
              <a:rPr lang="en-US" sz="2800" dirty="0" smtClean="0">
                <a:solidFill>
                  <a:schemeClr val="tx1"/>
                </a:solidFill>
              </a:rPr>
              <a:t>Market </a:t>
            </a:r>
            <a:r>
              <a:rPr lang="en-US" sz="2800" dirty="0">
                <a:solidFill>
                  <a:schemeClr val="tx1"/>
                </a:solidFill>
              </a:rPr>
              <a:t>for the sale of activities and experiences extremely fragmented among numerous small </a:t>
            </a:r>
            <a:r>
              <a:rPr lang="en-US" sz="2800" dirty="0" smtClean="0">
                <a:solidFill>
                  <a:schemeClr val="tx1"/>
                </a:solidFill>
              </a:rPr>
              <a:t>operators</a:t>
            </a:r>
          </a:p>
          <a:p>
            <a:r>
              <a:rPr lang="en-US" sz="2800" dirty="0" smtClean="0">
                <a:solidFill>
                  <a:schemeClr val="tx1"/>
                </a:solidFill>
              </a:rPr>
              <a:t>Large </a:t>
            </a:r>
            <a:r>
              <a:rPr lang="en-US" sz="2800" dirty="0">
                <a:solidFill>
                  <a:schemeClr val="tx1"/>
                </a:solidFill>
              </a:rPr>
              <a:t>travel distributors have yet to identify a business model that generates profits and simplifies the search and booking of desired experiences</a:t>
            </a:r>
            <a:endParaRPr lang="it-IT" sz="2800" dirty="0">
              <a:solidFill>
                <a:schemeClr val="tx1"/>
              </a:solidFill>
            </a:endParaRPr>
          </a:p>
        </p:txBody>
      </p:sp>
    </p:spTree>
    <p:extLst>
      <p:ext uri="{BB962C8B-B14F-4D97-AF65-F5344CB8AC3E}">
        <p14:creationId xmlns:p14="http://schemas.microsoft.com/office/powerpoint/2010/main" val="39867177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400" dirty="0" err="1"/>
              <a:t>Experiential</a:t>
            </a:r>
            <a:r>
              <a:rPr lang="it-IT" sz="4400" dirty="0"/>
              <a:t> </a:t>
            </a:r>
            <a:r>
              <a:rPr lang="it-IT" sz="4400" dirty="0" err="1"/>
              <a:t>product</a:t>
            </a:r>
            <a:r>
              <a:rPr lang="it-IT" sz="4400" dirty="0"/>
              <a:t>: sales </a:t>
            </a:r>
            <a:r>
              <a:rPr lang="it-IT" sz="4400" dirty="0" err="1"/>
              <a:t>channels</a:t>
            </a:r>
            <a:endParaRPr lang="it-IT" sz="4400" dirty="0"/>
          </a:p>
        </p:txBody>
      </p:sp>
      <p:sp>
        <p:nvSpPr>
          <p:cNvPr id="4" name="Rettangolo 3"/>
          <p:cNvSpPr/>
          <p:nvPr/>
        </p:nvSpPr>
        <p:spPr>
          <a:xfrm>
            <a:off x="7375113" y="2041736"/>
            <a:ext cx="1800540" cy="830997"/>
          </a:xfrm>
          <a:prstGeom prst="rect">
            <a:avLst/>
          </a:prstGeom>
          <a:ln w="19050">
            <a:solidFill>
              <a:schemeClr val="tx1"/>
            </a:solidFill>
          </a:ln>
        </p:spPr>
        <p:txBody>
          <a:bodyPr wrap="square">
            <a:spAutoFit/>
          </a:bodyPr>
          <a:lstStyle/>
          <a:p>
            <a:r>
              <a:rPr lang="it-IT" sz="2400" b="1" dirty="0"/>
              <a:t>Direct </a:t>
            </a:r>
            <a:r>
              <a:rPr lang="it-IT" sz="2400" b="1" dirty="0" err="1"/>
              <a:t>selling</a:t>
            </a:r>
            <a:endParaRPr lang="it-IT" sz="2400" b="1" dirty="0"/>
          </a:p>
        </p:txBody>
      </p:sp>
      <p:sp>
        <p:nvSpPr>
          <p:cNvPr id="5" name="Rettangolo 4"/>
          <p:cNvSpPr/>
          <p:nvPr/>
        </p:nvSpPr>
        <p:spPr>
          <a:xfrm>
            <a:off x="7375113" y="2990627"/>
            <a:ext cx="3370468" cy="830997"/>
          </a:xfrm>
          <a:prstGeom prst="rect">
            <a:avLst/>
          </a:prstGeom>
          <a:ln w="19050">
            <a:solidFill>
              <a:schemeClr val="tx1"/>
            </a:solidFill>
          </a:ln>
        </p:spPr>
        <p:txBody>
          <a:bodyPr wrap="square">
            <a:spAutoFit/>
          </a:bodyPr>
          <a:lstStyle/>
          <a:p>
            <a:r>
              <a:rPr lang="it-IT" sz="2400" b="1" dirty="0"/>
              <a:t>Local </a:t>
            </a:r>
            <a:r>
              <a:rPr lang="it-IT" sz="2400" b="1" dirty="0" err="1"/>
              <a:t>incoming</a:t>
            </a:r>
            <a:r>
              <a:rPr lang="it-IT" sz="2400" b="1" dirty="0"/>
              <a:t> tour </a:t>
            </a:r>
            <a:r>
              <a:rPr lang="it-IT" sz="2400" b="1" dirty="0" err="1"/>
              <a:t>operators</a:t>
            </a:r>
            <a:endParaRPr lang="it-IT" sz="2400" b="1" dirty="0"/>
          </a:p>
        </p:txBody>
      </p:sp>
      <p:sp>
        <p:nvSpPr>
          <p:cNvPr id="6" name="Rettangolo 5"/>
          <p:cNvSpPr/>
          <p:nvPr/>
        </p:nvSpPr>
        <p:spPr>
          <a:xfrm>
            <a:off x="7375114" y="5837300"/>
            <a:ext cx="3793630" cy="830997"/>
          </a:xfrm>
          <a:prstGeom prst="rect">
            <a:avLst/>
          </a:prstGeom>
          <a:ln w="19050">
            <a:solidFill>
              <a:schemeClr val="tx1"/>
            </a:solidFill>
          </a:ln>
        </p:spPr>
        <p:txBody>
          <a:bodyPr wrap="square">
            <a:spAutoFit/>
          </a:bodyPr>
          <a:lstStyle/>
          <a:p>
            <a:r>
              <a:rPr lang="it-IT" sz="2400" b="1" dirty="0" err="1"/>
              <a:t>Specialised</a:t>
            </a:r>
            <a:r>
              <a:rPr lang="it-IT" sz="2400" b="1" dirty="0"/>
              <a:t> sales </a:t>
            </a:r>
            <a:r>
              <a:rPr lang="it-IT" sz="2400" b="1" dirty="0" err="1"/>
              <a:t>platforms</a:t>
            </a:r>
            <a:endParaRPr lang="it-IT" sz="2400" b="1" dirty="0"/>
          </a:p>
        </p:txBody>
      </p:sp>
      <p:sp>
        <p:nvSpPr>
          <p:cNvPr id="7" name="Rettangolo 6"/>
          <p:cNvSpPr/>
          <p:nvPr/>
        </p:nvSpPr>
        <p:spPr>
          <a:xfrm>
            <a:off x="7375113" y="3952444"/>
            <a:ext cx="1740018" cy="830997"/>
          </a:xfrm>
          <a:prstGeom prst="rect">
            <a:avLst/>
          </a:prstGeom>
          <a:ln w="19050">
            <a:solidFill>
              <a:schemeClr val="tx1"/>
            </a:solidFill>
          </a:ln>
        </p:spPr>
        <p:txBody>
          <a:bodyPr wrap="square">
            <a:spAutoFit/>
          </a:bodyPr>
          <a:lstStyle/>
          <a:p>
            <a:r>
              <a:rPr lang="it-IT" sz="2400" b="1" dirty="0" smtClean="0"/>
              <a:t>Tour operator </a:t>
            </a:r>
            <a:endParaRPr lang="it-IT" sz="2400" b="1" dirty="0"/>
          </a:p>
        </p:txBody>
      </p:sp>
      <p:sp>
        <p:nvSpPr>
          <p:cNvPr id="8" name="Rettangolo 7"/>
          <p:cNvSpPr/>
          <p:nvPr/>
        </p:nvSpPr>
        <p:spPr>
          <a:xfrm>
            <a:off x="7375113" y="4888409"/>
            <a:ext cx="2480995" cy="830997"/>
          </a:xfrm>
          <a:prstGeom prst="rect">
            <a:avLst/>
          </a:prstGeom>
          <a:ln w="19050">
            <a:solidFill>
              <a:schemeClr val="tx1"/>
            </a:solidFill>
          </a:ln>
        </p:spPr>
        <p:txBody>
          <a:bodyPr wrap="square">
            <a:spAutoFit/>
          </a:bodyPr>
          <a:lstStyle/>
          <a:p>
            <a:r>
              <a:rPr lang="it-IT" sz="2400" b="1" dirty="0" smtClean="0"/>
              <a:t>On-line Travel Agency</a:t>
            </a:r>
            <a:endParaRPr lang="it-IT" sz="2400" b="1" dirty="0"/>
          </a:p>
        </p:txBody>
      </p:sp>
      <p:sp>
        <p:nvSpPr>
          <p:cNvPr id="10" name="Rettangolo arrotondato 9"/>
          <p:cNvSpPr/>
          <p:nvPr/>
        </p:nvSpPr>
        <p:spPr>
          <a:xfrm>
            <a:off x="1003196" y="3508205"/>
            <a:ext cx="4353340" cy="171947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Producers of activities and experiences</a:t>
            </a:r>
            <a:endParaRPr lang="it-IT" dirty="0"/>
          </a:p>
        </p:txBody>
      </p:sp>
      <p:cxnSp>
        <p:nvCxnSpPr>
          <p:cNvPr id="18" name="Connettore 4 17"/>
          <p:cNvCxnSpPr>
            <a:stCxn id="10" idx="3"/>
            <a:endCxn id="8" idx="1"/>
          </p:cNvCxnSpPr>
          <p:nvPr/>
        </p:nvCxnSpPr>
        <p:spPr>
          <a:xfrm>
            <a:off x="5356536" y="4367940"/>
            <a:ext cx="2018577" cy="935968"/>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Connettore 4 19"/>
          <p:cNvCxnSpPr>
            <a:stCxn id="10" idx="2"/>
            <a:endCxn id="6" idx="1"/>
          </p:cNvCxnSpPr>
          <p:nvPr/>
        </p:nvCxnSpPr>
        <p:spPr>
          <a:xfrm rot="16200000" flipH="1">
            <a:off x="4764928" y="3642613"/>
            <a:ext cx="1025124" cy="4195248"/>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9" name="Connettore 4 48"/>
          <p:cNvCxnSpPr>
            <a:stCxn id="10" idx="0"/>
            <a:endCxn id="4" idx="1"/>
          </p:cNvCxnSpPr>
          <p:nvPr/>
        </p:nvCxnSpPr>
        <p:spPr>
          <a:xfrm rot="5400000" flipH="1" flipV="1">
            <a:off x="4752004" y="885097"/>
            <a:ext cx="1050970" cy="4195247"/>
          </a:xfrm>
          <a:prstGeom prst="bentConnector2">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ttore 4 50"/>
          <p:cNvCxnSpPr>
            <a:stCxn id="10" idx="3"/>
            <a:endCxn id="5" idx="1"/>
          </p:cNvCxnSpPr>
          <p:nvPr/>
        </p:nvCxnSpPr>
        <p:spPr>
          <a:xfrm flipV="1">
            <a:off x="5356536" y="3406126"/>
            <a:ext cx="2018577" cy="961814"/>
          </a:xfrm>
          <a:prstGeom prst="bent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6" name="Connettore 2 55"/>
          <p:cNvCxnSpPr>
            <a:stCxn id="10" idx="3"/>
            <a:endCxn id="7" idx="1"/>
          </p:cNvCxnSpPr>
          <p:nvPr/>
        </p:nvCxnSpPr>
        <p:spPr>
          <a:xfrm>
            <a:off x="5356536" y="4367940"/>
            <a:ext cx="2018577" cy="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Rettangolo 13"/>
          <p:cNvSpPr/>
          <p:nvPr/>
        </p:nvSpPr>
        <p:spPr>
          <a:xfrm rot="5400000">
            <a:off x="9448843" y="4435862"/>
            <a:ext cx="3844576" cy="954107"/>
          </a:xfrm>
          <a:prstGeom prst="rect">
            <a:avLst/>
          </a:prstGeom>
        </p:spPr>
        <p:txBody>
          <a:bodyPr wrap="square">
            <a:spAutoFit/>
          </a:bodyPr>
          <a:lstStyle/>
          <a:p>
            <a:pPr algn="ctr"/>
            <a:r>
              <a:rPr lang="it-IT" sz="2800" b="1" dirty="0" err="1"/>
              <a:t>Indirect</a:t>
            </a:r>
            <a:r>
              <a:rPr lang="it-IT" sz="2800" b="1" dirty="0"/>
              <a:t> </a:t>
            </a:r>
            <a:r>
              <a:rPr lang="it-IT" sz="2800" b="1" dirty="0" err="1"/>
              <a:t>distribution</a:t>
            </a:r>
            <a:r>
              <a:rPr lang="it-IT" sz="2800" b="1" dirty="0"/>
              <a:t> </a:t>
            </a:r>
            <a:r>
              <a:rPr lang="it-IT" sz="2800" b="1" dirty="0" err="1"/>
              <a:t>channels</a:t>
            </a:r>
            <a:endParaRPr lang="it-IT" sz="2800" b="1" dirty="0"/>
          </a:p>
        </p:txBody>
      </p:sp>
    </p:spTree>
    <p:extLst>
      <p:ext uri="{BB962C8B-B14F-4D97-AF65-F5344CB8AC3E}">
        <p14:creationId xmlns:p14="http://schemas.microsoft.com/office/powerpoint/2010/main" val="10202847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400" dirty="0" err="1"/>
              <a:t>Experiential</a:t>
            </a:r>
            <a:r>
              <a:rPr lang="it-IT" sz="4400" dirty="0"/>
              <a:t> </a:t>
            </a:r>
            <a:r>
              <a:rPr lang="it-IT" sz="4400" dirty="0" err="1"/>
              <a:t>product</a:t>
            </a:r>
            <a:r>
              <a:rPr lang="it-IT" sz="4400" dirty="0"/>
              <a:t>: sales </a:t>
            </a:r>
            <a:r>
              <a:rPr lang="it-IT" sz="4400" dirty="0" err="1"/>
              <a:t>channels</a:t>
            </a:r>
            <a:endParaRPr lang="it-IT" sz="4400" dirty="0"/>
          </a:p>
        </p:txBody>
      </p:sp>
      <p:sp>
        <p:nvSpPr>
          <p:cNvPr id="3" name="Segnaposto contenuto 2"/>
          <p:cNvSpPr>
            <a:spLocks noGrp="1"/>
          </p:cNvSpPr>
          <p:nvPr>
            <p:ph idx="1"/>
          </p:nvPr>
        </p:nvSpPr>
        <p:spPr>
          <a:xfrm>
            <a:off x="1081293" y="1521261"/>
            <a:ext cx="7231922" cy="4460239"/>
          </a:xfrm>
        </p:spPr>
        <p:txBody>
          <a:bodyPr>
            <a:noAutofit/>
          </a:bodyPr>
          <a:lstStyle/>
          <a:p>
            <a:pPr marL="0" indent="0">
              <a:lnSpc>
                <a:spcPts val="3800"/>
              </a:lnSpc>
              <a:spcBef>
                <a:spcPts val="600"/>
              </a:spcBef>
              <a:buNone/>
            </a:pPr>
            <a:r>
              <a:rPr lang="it-IT" sz="2800" b="1" dirty="0" smtClean="0">
                <a:solidFill>
                  <a:schemeClr val="tx1"/>
                </a:solidFill>
              </a:rPr>
              <a:t>Online Travel Agency </a:t>
            </a:r>
          </a:p>
          <a:p>
            <a:pPr>
              <a:lnSpc>
                <a:spcPts val="3500"/>
              </a:lnSpc>
              <a:spcBef>
                <a:spcPts val="600"/>
              </a:spcBef>
            </a:pPr>
            <a:r>
              <a:rPr lang="en-US" sz="2800" dirty="0">
                <a:solidFill>
                  <a:schemeClr val="tx1"/>
                </a:solidFill>
              </a:rPr>
              <a:t>They work to inspire and assist tourists throughout their travel experience (Booking.com, Expedia, etc</a:t>
            </a:r>
            <a:r>
              <a:rPr lang="en-US" sz="2800" dirty="0" smtClean="0">
                <a:solidFill>
                  <a:schemeClr val="tx1"/>
                </a:solidFill>
              </a:rPr>
              <a:t>.)</a:t>
            </a:r>
          </a:p>
          <a:p>
            <a:pPr>
              <a:lnSpc>
                <a:spcPts val="3500"/>
              </a:lnSpc>
              <a:spcBef>
                <a:spcPts val="600"/>
              </a:spcBef>
            </a:pPr>
            <a:r>
              <a:rPr lang="en-US" sz="2800" dirty="0" smtClean="0">
                <a:solidFill>
                  <a:schemeClr val="tx1"/>
                </a:solidFill>
              </a:rPr>
              <a:t>They </a:t>
            </a:r>
            <a:r>
              <a:rPr lang="en-US" sz="2800" dirty="0">
                <a:solidFill>
                  <a:schemeClr val="tx1"/>
                </a:solidFill>
              </a:rPr>
              <a:t>propose and sell activities and experiences that appeal to their target </a:t>
            </a:r>
            <a:r>
              <a:rPr lang="en-US" sz="2800" dirty="0" smtClean="0">
                <a:solidFill>
                  <a:schemeClr val="tx1"/>
                </a:solidFill>
              </a:rPr>
              <a:t>audience</a:t>
            </a:r>
          </a:p>
          <a:p>
            <a:pPr>
              <a:lnSpc>
                <a:spcPts val="3500"/>
              </a:lnSpc>
              <a:spcBef>
                <a:spcPts val="600"/>
              </a:spcBef>
            </a:pPr>
            <a:r>
              <a:rPr lang="en-US" sz="2800" dirty="0" smtClean="0">
                <a:solidFill>
                  <a:schemeClr val="tx1"/>
                </a:solidFill>
              </a:rPr>
              <a:t>They </a:t>
            </a:r>
            <a:r>
              <a:rPr lang="en-US" sz="2800" dirty="0">
                <a:solidFill>
                  <a:schemeClr val="tx1"/>
                </a:solidFill>
              </a:rPr>
              <a:t>ensure reviews and ratings and interaction with social media</a:t>
            </a:r>
            <a:endParaRPr lang="it-IT" sz="2800" dirty="0">
              <a:solidFill>
                <a:schemeClr val="tx1"/>
              </a:solidFill>
            </a:endParaRPr>
          </a:p>
        </p:txBody>
      </p:sp>
      <p:pic>
        <p:nvPicPr>
          <p:cNvPr id="4" name="Picture 12" descr="Risultati immagini per BOOKING.COM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73874" y="1317976"/>
            <a:ext cx="2834625" cy="51357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ile:2023-Logo-Expedia.png - Wikiped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9644" y="4372646"/>
            <a:ext cx="3008855" cy="652311"/>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p:cNvPicPr>
            <a:picLocks noChangeAspect="1"/>
          </p:cNvPicPr>
          <p:nvPr/>
        </p:nvPicPr>
        <p:blipFill>
          <a:blip r:embed="rId5"/>
          <a:stretch>
            <a:fillRect/>
          </a:stretch>
        </p:blipFill>
        <p:spPr>
          <a:xfrm>
            <a:off x="7167130" y="1979115"/>
            <a:ext cx="4998248" cy="1320675"/>
          </a:xfrm>
          <a:prstGeom prst="rect">
            <a:avLst/>
          </a:prstGeom>
        </p:spPr>
      </p:pic>
      <p:pic>
        <p:nvPicPr>
          <p:cNvPr id="6" name="Immagine 5"/>
          <p:cNvPicPr>
            <a:picLocks noChangeAspect="1"/>
          </p:cNvPicPr>
          <p:nvPr/>
        </p:nvPicPr>
        <p:blipFill>
          <a:blip r:embed="rId6"/>
          <a:stretch>
            <a:fillRect/>
          </a:stretch>
        </p:blipFill>
        <p:spPr>
          <a:xfrm>
            <a:off x="5741978" y="5359429"/>
            <a:ext cx="6450022" cy="1498571"/>
          </a:xfrm>
          <a:prstGeom prst="rect">
            <a:avLst/>
          </a:prstGeom>
        </p:spPr>
      </p:pic>
    </p:spTree>
    <p:extLst>
      <p:ext uri="{BB962C8B-B14F-4D97-AF65-F5344CB8AC3E}">
        <p14:creationId xmlns:p14="http://schemas.microsoft.com/office/powerpoint/2010/main" val="4073176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400" dirty="0" err="1"/>
              <a:t>Experiential</a:t>
            </a:r>
            <a:r>
              <a:rPr lang="it-IT" sz="4400" dirty="0"/>
              <a:t> </a:t>
            </a:r>
            <a:r>
              <a:rPr lang="it-IT" sz="4400" dirty="0" err="1"/>
              <a:t>product</a:t>
            </a:r>
            <a:r>
              <a:rPr lang="it-IT" sz="4400" dirty="0"/>
              <a:t>: sales </a:t>
            </a:r>
            <a:r>
              <a:rPr lang="it-IT" sz="4400" dirty="0" err="1"/>
              <a:t>channels</a:t>
            </a:r>
            <a:endParaRPr lang="it-IT" sz="4400" dirty="0"/>
          </a:p>
        </p:txBody>
      </p:sp>
      <p:sp>
        <p:nvSpPr>
          <p:cNvPr id="3" name="Segnaposto contenuto 2"/>
          <p:cNvSpPr>
            <a:spLocks noGrp="1"/>
          </p:cNvSpPr>
          <p:nvPr>
            <p:ph idx="1"/>
          </p:nvPr>
        </p:nvSpPr>
        <p:spPr>
          <a:xfrm>
            <a:off x="1112530" y="1837157"/>
            <a:ext cx="4942760" cy="3156230"/>
          </a:xfrm>
        </p:spPr>
        <p:txBody>
          <a:bodyPr>
            <a:noAutofit/>
          </a:bodyPr>
          <a:lstStyle/>
          <a:p>
            <a:pPr marL="0" indent="0">
              <a:buNone/>
            </a:pPr>
            <a:r>
              <a:rPr lang="en-US" sz="2800" b="1" dirty="0" err="1">
                <a:solidFill>
                  <a:schemeClr val="tx1"/>
                </a:solidFill>
              </a:rPr>
              <a:t>Specialised</a:t>
            </a:r>
            <a:r>
              <a:rPr lang="en-US" sz="2800" b="1" dirty="0">
                <a:solidFill>
                  <a:schemeClr val="tx1"/>
                </a:solidFill>
              </a:rPr>
              <a:t> sales platforms:</a:t>
            </a:r>
            <a:endParaRPr lang="en-US" sz="2800" dirty="0">
              <a:solidFill>
                <a:schemeClr val="tx1"/>
              </a:solidFill>
            </a:endParaRPr>
          </a:p>
          <a:p>
            <a:pPr marL="0" indent="0">
              <a:buNone/>
            </a:pPr>
            <a:r>
              <a:rPr lang="en-US" sz="2800" dirty="0" err="1">
                <a:solidFill>
                  <a:schemeClr val="tx1"/>
                </a:solidFill>
              </a:rPr>
              <a:t>GetYourGuide</a:t>
            </a:r>
            <a:r>
              <a:rPr lang="en-US" sz="2800" dirty="0">
                <a:solidFill>
                  <a:schemeClr val="tx1"/>
                </a:solidFill>
              </a:rPr>
              <a:t>, Guide Me Right, </a:t>
            </a:r>
            <a:r>
              <a:rPr lang="en-US" sz="2800" dirty="0" err="1">
                <a:solidFill>
                  <a:schemeClr val="tx1"/>
                </a:solidFill>
              </a:rPr>
              <a:t>Musement</a:t>
            </a:r>
            <a:r>
              <a:rPr lang="en-US" sz="2800" dirty="0">
                <a:solidFill>
                  <a:schemeClr val="tx1"/>
                </a:solidFill>
              </a:rPr>
              <a:t> (</a:t>
            </a:r>
            <a:r>
              <a:rPr lang="en-US" sz="2800" dirty="0" err="1">
                <a:solidFill>
                  <a:schemeClr val="tx1"/>
                </a:solidFill>
              </a:rPr>
              <a:t>TuiGroup</a:t>
            </a:r>
            <a:r>
              <a:rPr lang="en-US" sz="2800" dirty="0">
                <a:solidFill>
                  <a:schemeClr val="tx1"/>
                </a:solidFill>
              </a:rPr>
              <a:t>), </a:t>
            </a:r>
            <a:r>
              <a:rPr lang="en-US" sz="2800" dirty="0" err="1">
                <a:solidFill>
                  <a:schemeClr val="tx1"/>
                </a:solidFill>
              </a:rPr>
              <a:t>Civitatis</a:t>
            </a:r>
            <a:r>
              <a:rPr lang="en-US" sz="2800" dirty="0">
                <a:solidFill>
                  <a:schemeClr val="tx1"/>
                </a:solidFill>
              </a:rPr>
              <a:t>, </a:t>
            </a:r>
            <a:r>
              <a:rPr lang="en-US" sz="2800" dirty="0" err="1">
                <a:solidFill>
                  <a:schemeClr val="tx1"/>
                </a:solidFill>
              </a:rPr>
              <a:t>TrekkSoft</a:t>
            </a:r>
            <a:r>
              <a:rPr lang="en-US" sz="2800" dirty="0">
                <a:solidFill>
                  <a:schemeClr val="tx1"/>
                </a:solidFill>
              </a:rPr>
              <a:t>, etc.</a:t>
            </a:r>
          </a:p>
        </p:txBody>
      </p:sp>
      <p:pic>
        <p:nvPicPr>
          <p:cNvPr id="5" name="Picture 2" descr="Immagine correlata"/>
          <p:cNvPicPr>
            <a:picLocks noChangeAspect="1" noChangeArrowheads="1"/>
          </p:cNvPicPr>
          <p:nvPr/>
        </p:nvPicPr>
        <p:blipFill rotWithShape="1">
          <a:blip r:embed="rId3">
            <a:extLst>
              <a:ext uri="{28A0092B-C50C-407E-A947-70E740481C1C}">
                <a14:useLocalDpi xmlns:a14="http://schemas.microsoft.com/office/drawing/2010/main" val="0"/>
              </a:ext>
            </a:extLst>
          </a:blip>
          <a:srcRect l="16886" r="14303"/>
          <a:stretch/>
        </p:blipFill>
        <p:spPr bwMode="auto">
          <a:xfrm>
            <a:off x="6698066" y="1658378"/>
            <a:ext cx="1456900" cy="13473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isultati immagini per TrekkSoft logo"/>
          <p:cNvPicPr>
            <a:picLocks noChangeAspect="1" noChangeArrowheads="1"/>
          </p:cNvPicPr>
          <p:nvPr/>
        </p:nvPicPr>
        <p:blipFill rotWithShape="1">
          <a:blip r:embed="rId4">
            <a:extLst>
              <a:ext uri="{28A0092B-C50C-407E-A947-70E740481C1C}">
                <a14:useLocalDpi xmlns:a14="http://schemas.microsoft.com/office/drawing/2010/main" val="0"/>
              </a:ext>
            </a:extLst>
          </a:blip>
          <a:srcRect t="29480" b="21387"/>
          <a:stretch/>
        </p:blipFill>
        <p:spPr bwMode="auto">
          <a:xfrm>
            <a:off x="6698066" y="5393544"/>
            <a:ext cx="2267030" cy="6683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Risultati immagini per airbnb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98066" y="4502805"/>
            <a:ext cx="1885876" cy="5893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Viator Logo Vector Free Download | Logos, Logo restaurant, Viato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98066" y="3454237"/>
            <a:ext cx="1624104" cy="48560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ivitatis Logo | Five In Travel"/>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7705" r="5155"/>
          <a:stretch/>
        </p:blipFill>
        <p:spPr bwMode="auto">
          <a:xfrm>
            <a:off x="8964946" y="4346554"/>
            <a:ext cx="1898374" cy="90183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I nostri clienti Riskified: casi di successo e testimonianze reali"/>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5010" t="30240" r="11389" b="25373"/>
          <a:stretch/>
        </p:blipFill>
        <p:spPr bwMode="auto">
          <a:xfrm>
            <a:off x="8964946" y="1845264"/>
            <a:ext cx="2981739" cy="97356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File:TripAdvisor Logo.svg - Wikipedia"/>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964946" y="3415272"/>
            <a:ext cx="2651933" cy="563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56937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Connettore 2 82"/>
          <p:cNvCxnSpPr>
            <a:stCxn id="7" idx="6"/>
            <a:endCxn id="10" idx="1"/>
          </p:cNvCxnSpPr>
          <p:nvPr/>
        </p:nvCxnSpPr>
        <p:spPr>
          <a:xfrm>
            <a:off x="5888140" y="5289820"/>
            <a:ext cx="2311539"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normAutofit/>
          </a:bodyPr>
          <a:lstStyle/>
          <a:p>
            <a:r>
              <a:rPr lang="en-US" sz="4400" dirty="0"/>
              <a:t>Production process of a tourism product</a:t>
            </a:r>
            <a:endParaRPr lang="it-IT" sz="4400" dirty="0"/>
          </a:p>
        </p:txBody>
      </p:sp>
      <p:sp>
        <p:nvSpPr>
          <p:cNvPr id="5" name="Ovale 4"/>
          <p:cNvSpPr/>
          <p:nvPr/>
        </p:nvSpPr>
        <p:spPr>
          <a:xfrm>
            <a:off x="4666629" y="2462776"/>
            <a:ext cx="1221511" cy="745835"/>
          </a:xfrm>
          <a:prstGeom prst="ellipse">
            <a:avLst/>
          </a:prstGeom>
          <a:solidFill>
            <a:schemeClr val="accent6"/>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effectLst>
                  <a:outerShdw blurRad="38100" dist="38100" dir="2700000" algn="tl">
                    <a:srgbClr val="000000">
                      <a:alpha val="43137"/>
                    </a:srgbClr>
                  </a:outerShdw>
                </a:effectLst>
              </a:rPr>
              <a:t>Target 1</a:t>
            </a:r>
            <a:endParaRPr lang="it-IT" sz="1600" b="1" dirty="0">
              <a:effectLst>
                <a:outerShdw blurRad="38100" dist="38100" dir="2700000" algn="tl">
                  <a:srgbClr val="000000">
                    <a:alpha val="43137"/>
                  </a:srgbClr>
                </a:outerShdw>
              </a:effectLst>
            </a:endParaRPr>
          </a:p>
        </p:txBody>
      </p:sp>
      <p:sp>
        <p:nvSpPr>
          <p:cNvPr id="6" name="Ovale 5"/>
          <p:cNvSpPr/>
          <p:nvPr/>
        </p:nvSpPr>
        <p:spPr>
          <a:xfrm>
            <a:off x="4666629" y="3667340"/>
            <a:ext cx="1221511" cy="745835"/>
          </a:xfrm>
          <a:prstGeom prst="ellipse">
            <a:avLst/>
          </a:prstGeom>
          <a:solidFill>
            <a:schemeClr val="accent4"/>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effectLst>
                  <a:outerShdw blurRad="38100" dist="38100" dir="2700000" algn="tl">
                    <a:srgbClr val="000000">
                      <a:alpha val="43137"/>
                    </a:srgbClr>
                  </a:outerShdw>
                </a:effectLst>
              </a:rPr>
              <a:t>Target 2</a:t>
            </a:r>
            <a:endParaRPr lang="it-IT" sz="1600" b="1" dirty="0">
              <a:effectLst>
                <a:outerShdw blurRad="38100" dist="38100" dir="2700000" algn="tl">
                  <a:srgbClr val="000000">
                    <a:alpha val="43137"/>
                  </a:srgbClr>
                </a:outerShdw>
              </a:effectLst>
            </a:endParaRPr>
          </a:p>
        </p:txBody>
      </p:sp>
      <p:sp>
        <p:nvSpPr>
          <p:cNvPr id="7" name="Ovale 6"/>
          <p:cNvSpPr/>
          <p:nvPr/>
        </p:nvSpPr>
        <p:spPr>
          <a:xfrm>
            <a:off x="4666629" y="4916902"/>
            <a:ext cx="1221511" cy="745835"/>
          </a:xfrm>
          <a:prstGeom prst="ellipse">
            <a:avLst/>
          </a:prstGeom>
          <a:solidFill>
            <a:srgbClr val="0070C0"/>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effectLst>
                  <a:outerShdw blurRad="38100" dist="38100" dir="2700000" algn="tl">
                    <a:srgbClr val="000000">
                      <a:alpha val="43137"/>
                    </a:srgbClr>
                  </a:outerShdw>
                </a:effectLst>
              </a:rPr>
              <a:t>Target …</a:t>
            </a:r>
            <a:endParaRPr lang="it-IT" sz="1600" b="1" dirty="0">
              <a:effectLst>
                <a:outerShdw blurRad="38100" dist="38100" dir="2700000" algn="tl">
                  <a:srgbClr val="000000">
                    <a:alpha val="43137"/>
                  </a:srgbClr>
                </a:outerShdw>
              </a:effectLst>
            </a:endParaRPr>
          </a:p>
        </p:txBody>
      </p:sp>
      <p:sp>
        <p:nvSpPr>
          <p:cNvPr id="8" name="Preparazione 7"/>
          <p:cNvSpPr/>
          <p:nvPr/>
        </p:nvSpPr>
        <p:spPr>
          <a:xfrm>
            <a:off x="8193736" y="2325673"/>
            <a:ext cx="1754640" cy="882939"/>
          </a:xfrm>
          <a:prstGeom prst="flowChartPreparation">
            <a:avLst/>
          </a:prstGeom>
          <a:solidFill>
            <a:schemeClr val="accent6"/>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t>Product 1</a:t>
            </a:r>
            <a:endParaRPr lang="it-IT" sz="1600" b="1" dirty="0"/>
          </a:p>
        </p:txBody>
      </p:sp>
      <p:sp>
        <p:nvSpPr>
          <p:cNvPr id="9" name="Preparazione 8"/>
          <p:cNvSpPr/>
          <p:nvPr/>
        </p:nvSpPr>
        <p:spPr>
          <a:xfrm>
            <a:off x="8193736" y="3598788"/>
            <a:ext cx="1754640" cy="882939"/>
          </a:xfrm>
          <a:prstGeom prst="flowChartPreparation">
            <a:avLst/>
          </a:prstGeom>
          <a:solidFill>
            <a:schemeClr val="accent4"/>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t>Product</a:t>
            </a:r>
          </a:p>
          <a:p>
            <a:pPr algn="ctr"/>
            <a:r>
              <a:rPr lang="it-IT" sz="1600" b="1" dirty="0" smtClean="0"/>
              <a:t>2</a:t>
            </a:r>
            <a:endParaRPr lang="it-IT" sz="1600" b="1" dirty="0"/>
          </a:p>
        </p:txBody>
      </p:sp>
      <p:sp>
        <p:nvSpPr>
          <p:cNvPr id="10" name="Preparazione 9"/>
          <p:cNvSpPr/>
          <p:nvPr/>
        </p:nvSpPr>
        <p:spPr>
          <a:xfrm>
            <a:off x="8199679" y="4848350"/>
            <a:ext cx="1739450" cy="882939"/>
          </a:xfrm>
          <a:prstGeom prst="flowChartPreparation">
            <a:avLst/>
          </a:prstGeom>
          <a:solidFill>
            <a:srgbClr val="0070C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t>Product…</a:t>
            </a:r>
            <a:endParaRPr lang="it-IT" sz="1600" b="1" dirty="0"/>
          </a:p>
        </p:txBody>
      </p:sp>
      <p:cxnSp>
        <p:nvCxnSpPr>
          <p:cNvPr id="12" name="Connettore 2 11"/>
          <p:cNvCxnSpPr/>
          <p:nvPr/>
        </p:nvCxnSpPr>
        <p:spPr>
          <a:xfrm>
            <a:off x="2911004" y="4020459"/>
            <a:ext cx="1755625" cy="39596"/>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p:cNvCxnSpPr>
            <a:stCxn id="27" idx="3"/>
            <a:endCxn id="5" idx="2"/>
          </p:cNvCxnSpPr>
          <p:nvPr/>
        </p:nvCxnSpPr>
        <p:spPr>
          <a:xfrm flipV="1">
            <a:off x="2911004" y="2835694"/>
            <a:ext cx="1755625" cy="1204563"/>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p:cNvCxnSpPr>
            <a:stCxn id="27" idx="3"/>
            <a:endCxn id="7" idx="2"/>
          </p:cNvCxnSpPr>
          <p:nvPr/>
        </p:nvCxnSpPr>
        <p:spPr>
          <a:xfrm>
            <a:off x="2911004" y="4040257"/>
            <a:ext cx="1755625" cy="1249563"/>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p:cNvCxnSpPr>
            <a:stCxn id="5" idx="6"/>
            <a:endCxn id="8" idx="1"/>
          </p:cNvCxnSpPr>
          <p:nvPr/>
        </p:nvCxnSpPr>
        <p:spPr>
          <a:xfrm flipV="1">
            <a:off x="5888140" y="2767143"/>
            <a:ext cx="2305596" cy="68551"/>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ttore 2 15"/>
          <p:cNvCxnSpPr/>
          <p:nvPr/>
        </p:nvCxnSpPr>
        <p:spPr>
          <a:xfrm flipV="1">
            <a:off x="5888140" y="4025779"/>
            <a:ext cx="2305596" cy="28956"/>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7" name="Rettangolo arrotondato 16"/>
          <p:cNvSpPr/>
          <p:nvPr/>
        </p:nvSpPr>
        <p:spPr>
          <a:xfrm rot="10800000">
            <a:off x="10425578" y="2276059"/>
            <a:ext cx="778374" cy="3469626"/>
          </a:xfrm>
          <a:prstGeom prst="roundRect">
            <a:avLst/>
          </a:prstGeom>
          <a:solidFill>
            <a:srgbClr val="0000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it-IT" sz="2400" b="1" dirty="0" err="1" smtClean="0">
                <a:effectLst>
                  <a:outerShdw blurRad="38100" dist="38100" dir="2700000" algn="tl">
                    <a:srgbClr val="000000">
                      <a:alpha val="43137"/>
                    </a:srgbClr>
                  </a:outerShdw>
                </a:effectLst>
              </a:rPr>
              <a:t>Communication</a:t>
            </a:r>
            <a:endParaRPr lang="it-IT" sz="2400" b="1" dirty="0" smtClean="0">
              <a:effectLst>
                <a:outerShdw blurRad="38100" dist="38100" dir="2700000" algn="tl">
                  <a:srgbClr val="000000">
                    <a:alpha val="43137"/>
                  </a:srgbClr>
                </a:outerShdw>
              </a:effectLst>
            </a:endParaRPr>
          </a:p>
          <a:p>
            <a:pPr algn="ctr"/>
            <a:r>
              <a:rPr lang="it-IT" sz="2400" b="1" dirty="0">
                <a:effectLst>
                  <a:outerShdw blurRad="38100" dist="38100" dir="2700000" algn="tl">
                    <a:srgbClr val="000000">
                      <a:alpha val="43137"/>
                    </a:srgbClr>
                  </a:outerShdw>
                </a:effectLst>
              </a:rPr>
              <a:t> Distribution </a:t>
            </a:r>
            <a:r>
              <a:rPr lang="it-IT" sz="2400" b="1" dirty="0" smtClean="0">
                <a:effectLst>
                  <a:outerShdw blurRad="38100" dist="38100" dir="2700000" algn="tl">
                    <a:srgbClr val="000000">
                      <a:alpha val="43137"/>
                    </a:srgbClr>
                  </a:outerShdw>
                </a:effectLst>
              </a:rPr>
              <a:t>&amp; </a:t>
            </a:r>
            <a:r>
              <a:rPr lang="it-IT" sz="2400" b="1" dirty="0">
                <a:effectLst>
                  <a:outerShdw blurRad="38100" dist="38100" dir="2700000" algn="tl">
                    <a:srgbClr val="000000">
                      <a:alpha val="43137"/>
                    </a:srgbClr>
                  </a:outerShdw>
                </a:effectLst>
              </a:rPr>
              <a:t>sales</a:t>
            </a:r>
          </a:p>
        </p:txBody>
      </p:sp>
      <p:sp>
        <p:nvSpPr>
          <p:cNvPr id="18" name="Rettangolo arrotondato 17"/>
          <p:cNvSpPr/>
          <p:nvPr/>
        </p:nvSpPr>
        <p:spPr>
          <a:xfrm>
            <a:off x="7196928" y="2462776"/>
            <a:ext cx="585116" cy="3065113"/>
          </a:xfrm>
          <a:prstGeom prst="roundRect">
            <a:avLst/>
          </a:prstGeom>
          <a:solidFill>
            <a:schemeClr val="tx1">
              <a:lumMod val="85000"/>
              <a:lumOff val="1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it-IT" sz="2400" b="1" dirty="0" smtClean="0">
                <a:effectLst>
                  <a:outerShdw blurRad="38100" dist="38100" dir="2700000" algn="tl">
                    <a:srgbClr val="000000">
                      <a:alpha val="43137"/>
                    </a:srgbClr>
                  </a:outerShdw>
                </a:effectLst>
              </a:rPr>
              <a:t>Design</a:t>
            </a:r>
            <a:endParaRPr lang="it-IT" sz="2400" b="1" dirty="0">
              <a:effectLst>
                <a:outerShdw blurRad="38100" dist="38100" dir="2700000" algn="tl">
                  <a:srgbClr val="000000">
                    <a:alpha val="43137"/>
                  </a:srgbClr>
                </a:outerShdw>
              </a:effectLst>
            </a:endParaRPr>
          </a:p>
        </p:txBody>
      </p:sp>
      <p:sp>
        <p:nvSpPr>
          <p:cNvPr id="19" name="Rettangolo 18"/>
          <p:cNvSpPr/>
          <p:nvPr/>
        </p:nvSpPr>
        <p:spPr>
          <a:xfrm>
            <a:off x="5977045" y="2087218"/>
            <a:ext cx="4046780" cy="3906078"/>
          </a:xfrm>
          <a:prstGeom prst="rect">
            <a:avLst/>
          </a:prstGeom>
          <a:noFill/>
          <a:ln w="1905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p:cNvSpPr txBox="1"/>
          <p:nvPr/>
        </p:nvSpPr>
        <p:spPr>
          <a:xfrm rot="19355859">
            <a:off x="2823633" y="3107262"/>
            <a:ext cx="1491126" cy="307777"/>
          </a:xfrm>
          <a:prstGeom prst="rect">
            <a:avLst/>
          </a:prstGeom>
          <a:noFill/>
        </p:spPr>
        <p:txBody>
          <a:bodyPr wrap="square" rtlCol="0">
            <a:spAutoFit/>
          </a:bodyPr>
          <a:lstStyle/>
          <a:p>
            <a:r>
              <a:rPr lang="it-IT" sz="1400" b="1" dirty="0" err="1" smtClean="0">
                <a:solidFill>
                  <a:srgbClr val="203864"/>
                </a:solidFill>
              </a:rPr>
              <a:t>Requirements</a:t>
            </a:r>
            <a:endParaRPr lang="it-IT" sz="1400" b="1" dirty="0">
              <a:solidFill>
                <a:srgbClr val="203864"/>
              </a:solidFill>
            </a:endParaRPr>
          </a:p>
        </p:txBody>
      </p:sp>
      <p:sp>
        <p:nvSpPr>
          <p:cNvPr id="21" name="CasellaDiTesto 20"/>
          <p:cNvSpPr txBox="1"/>
          <p:nvPr/>
        </p:nvSpPr>
        <p:spPr>
          <a:xfrm>
            <a:off x="3019372" y="3711048"/>
            <a:ext cx="1410579" cy="307777"/>
          </a:xfrm>
          <a:prstGeom prst="rect">
            <a:avLst/>
          </a:prstGeom>
          <a:noFill/>
        </p:spPr>
        <p:txBody>
          <a:bodyPr wrap="none" rtlCol="0">
            <a:spAutoFit/>
          </a:bodyPr>
          <a:lstStyle/>
          <a:p>
            <a:r>
              <a:rPr lang="it-IT" sz="1400" b="1" dirty="0" err="1" smtClean="0">
                <a:solidFill>
                  <a:srgbClr val="203864"/>
                </a:solidFill>
              </a:rPr>
              <a:t>Requirements</a:t>
            </a:r>
            <a:endParaRPr lang="it-IT" sz="1400" b="1" dirty="0">
              <a:solidFill>
                <a:srgbClr val="203864"/>
              </a:solidFill>
            </a:endParaRPr>
          </a:p>
        </p:txBody>
      </p:sp>
      <p:sp>
        <p:nvSpPr>
          <p:cNvPr id="22" name="CasellaDiTesto 21"/>
          <p:cNvSpPr txBox="1"/>
          <p:nvPr/>
        </p:nvSpPr>
        <p:spPr>
          <a:xfrm rot="2462327">
            <a:off x="2772147" y="4610612"/>
            <a:ext cx="1410579" cy="307777"/>
          </a:xfrm>
          <a:prstGeom prst="rect">
            <a:avLst/>
          </a:prstGeom>
          <a:noFill/>
        </p:spPr>
        <p:txBody>
          <a:bodyPr wrap="none" rtlCol="0">
            <a:spAutoFit/>
          </a:bodyPr>
          <a:lstStyle/>
          <a:p>
            <a:r>
              <a:rPr lang="it-IT" sz="1400" b="1" dirty="0" err="1" smtClean="0">
                <a:solidFill>
                  <a:srgbClr val="203864"/>
                </a:solidFill>
              </a:rPr>
              <a:t>Requirements</a:t>
            </a:r>
            <a:endParaRPr lang="it-IT" sz="1400" b="1" dirty="0">
              <a:solidFill>
                <a:srgbClr val="203864"/>
              </a:solidFill>
            </a:endParaRPr>
          </a:p>
        </p:txBody>
      </p:sp>
      <p:sp>
        <p:nvSpPr>
          <p:cNvPr id="23" name="CasellaDiTesto 22"/>
          <p:cNvSpPr txBox="1"/>
          <p:nvPr/>
        </p:nvSpPr>
        <p:spPr>
          <a:xfrm>
            <a:off x="5949366" y="2221862"/>
            <a:ext cx="1298753" cy="523220"/>
          </a:xfrm>
          <a:prstGeom prst="rect">
            <a:avLst/>
          </a:prstGeom>
          <a:noFill/>
        </p:spPr>
        <p:txBody>
          <a:bodyPr wrap="none" rtlCol="0">
            <a:spAutoFit/>
          </a:bodyPr>
          <a:lstStyle/>
          <a:p>
            <a:r>
              <a:rPr lang="it-IT" sz="1400" b="1" dirty="0" smtClean="0">
                <a:solidFill>
                  <a:srgbClr val="203864"/>
                </a:solidFill>
              </a:rPr>
              <a:t>Design</a:t>
            </a:r>
          </a:p>
          <a:p>
            <a:r>
              <a:rPr lang="it-IT" sz="1400" b="1" dirty="0" err="1" smtClean="0">
                <a:solidFill>
                  <a:srgbClr val="203864"/>
                </a:solidFill>
              </a:rPr>
              <a:t>specifications</a:t>
            </a:r>
            <a:endParaRPr lang="it-IT" sz="1400" b="1" dirty="0">
              <a:solidFill>
                <a:srgbClr val="203864"/>
              </a:solidFill>
            </a:endParaRPr>
          </a:p>
        </p:txBody>
      </p:sp>
      <p:sp>
        <p:nvSpPr>
          <p:cNvPr id="27" name="Rettangolo arrotondato 26"/>
          <p:cNvSpPr/>
          <p:nvPr/>
        </p:nvSpPr>
        <p:spPr>
          <a:xfrm>
            <a:off x="908370" y="3304754"/>
            <a:ext cx="2002634" cy="1471006"/>
          </a:xfrm>
          <a:prstGeom prst="roundRect">
            <a:avLst/>
          </a:prstGeom>
          <a:solidFill>
            <a:srgbClr val="FF33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it-IT" sz="2000" b="1" dirty="0" err="1" smtClean="0">
                <a:effectLst>
                  <a:outerShdw blurRad="38100" dist="38100" dir="2700000" algn="tl">
                    <a:srgbClr val="000000">
                      <a:alpha val="43137"/>
                    </a:srgbClr>
                  </a:outerShdw>
                </a:effectLst>
              </a:rPr>
              <a:t>Segmentation</a:t>
            </a:r>
            <a:r>
              <a:rPr lang="it-IT" sz="2000" b="1" dirty="0" smtClean="0">
                <a:effectLst>
                  <a:outerShdw blurRad="38100" dist="38100" dir="2700000" algn="tl">
                    <a:srgbClr val="000000">
                      <a:alpha val="43137"/>
                    </a:srgbClr>
                  </a:outerShdw>
                </a:effectLst>
              </a:rPr>
              <a:t> </a:t>
            </a:r>
            <a:r>
              <a:rPr lang="it-IT" sz="2000" b="1" dirty="0" err="1" smtClean="0">
                <a:effectLst>
                  <a:outerShdw blurRad="38100" dist="38100" dir="2700000" algn="tl">
                    <a:srgbClr val="000000">
                      <a:alpha val="43137"/>
                    </a:srgbClr>
                  </a:outerShdw>
                </a:effectLst>
              </a:rPr>
              <a:t>Profiling</a:t>
            </a:r>
            <a:r>
              <a:rPr lang="it-IT" sz="2000" b="1" dirty="0" smtClean="0">
                <a:effectLst>
                  <a:outerShdw blurRad="38100" dist="38100" dir="2700000" algn="tl">
                    <a:srgbClr val="000000">
                      <a:alpha val="43137"/>
                    </a:srgbClr>
                  </a:outerShdw>
                </a:effectLst>
              </a:rPr>
              <a:t> </a:t>
            </a:r>
            <a:r>
              <a:rPr lang="it-IT" sz="2000" b="1" dirty="0" err="1" smtClean="0">
                <a:effectLst>
                  <a:outerShdw blurRad="38100" dist="38100" dir="2700000" algn="tl">
                    <a:srgbClr val="000000">
                      <a:alpha val="43137"/>
                    </a:srgbClr>
                  </a:outerShdw>
                </a:effectLst>
              </a:rPr>
              <a:t>Targeting</a:t>
            </a:r>
            <a:endParaRPr lang="it-IT" sz="2000" b="1" dirty="0">
              <a:effectLst>
                <a:outerShdw blurRad="38100" dist="38100" dir="2700000" algn="tl">
                  <a:srgbClr val="000000">
                    <a:alpha val="43137"/>
                  </a:srgbClr>
                </a:outerShdw>
              </a:effectLst>
            </a:endParaRPr>
          </a:p>
        </p:txBody>
      </p:sp>
      <p:cxnSp>
        <p:nvCxnSpPr>
          <p:cNvPr id="28" name="Connettore 2 27"/>
          <p:cNvCxnSpPr>
            <a:stCxn id="9" idx="3"/>
          </p:cNvCxnSpPr>
          <p:nvPr/>
        </p:nvCxnSpPr>
        <p:spPr>
          <a:xfrm flipV="1">
            <a:off x="9948376" y="4040238"/>
            <a:ext cx="485946" cy="2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ttore 2 28"/>
          <p:cNvCxnSpPr>
            <a:stCxn id="8" idx="3"/>
          </p:cNvCxnSpPr>
          <p:nvPr/>
        </p:nvCxnSpPr>
        <p:spPr>
          <a:xfrm>
            <a:off x="9948376" y="2767143"/>
            <a:ext cx="505774"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ttore 2 29"/>
          <p:cNvCxnSpPr/>
          <p:nvPr/>
        </p:nvCxnSpPr>
        <p:spPr>
          <a:xfrm>
            <a:off x="9939129" y="5269942"/>
            <a:ext cx="526205"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1" name="CasellaDiTesto 30"/>
          <p:cNvSpPr txBox="1"/>
          <p:nvPr/>
        </p:nvSpPr>
        <p:spPr>
          <a:xfrm>
            <a:off x="11200463" y="2874855"/>
            <a:ext cx="755335" cy="430887"/>
          </a:xfrm>
          <a:prstGeom prst="rect">
            <a:avLst/>
          </a:prstGeom>
          <a:noFill/>
        </p:spPr>
        <p:txBody>
          <a:bodyPr wrap="none" rtlCol="0">
            <a:spAutoFit/>
          </a:bodyPr>
          <a:lstStyle/>
          <a:p>
            <a:r>
              <a:rPr lang="it-IT" sz="2200" b="1" dirty="0" smtClean="0">
                <a:solidFill>
                  <a:srgbClr val="203864"/>
                </a:solidFill>
              </a:rPr>
              <a:t>B2C</a:t>
            </a:r>
            <a:endParaRPr lang="it-IT" sz="2200" b="1" dirty="0">
              <a:solidFill>
                <a:srgbClr val="203864"/>
              </a:solidFill>
            </a:endParaRPr>
          </a:p>
        </p:txBody>
      </p:sp>
      <p:sp>
        <p:nvSpPr>
          <p:cNvPr id="32" name="CasellaDiTesto 31"/>
          <p:cNvSpPr txBox="1"/>
          <p:nvPr/>
        </p:nvSpPr>
        <p:spPr>
          <a:xfrm>
            <a:off x="11180852" y="4394613"/>
            <a:ext cx="734496" cy="430887"/>
          </a:xfrm>
          <a:prstGeom prst="rect">
            <a:avLst/>
          </a:prstGeom>
          <a:noFill/>
        </p:spPr>
        <p:txBody>
          <a:bodyPr wrap="none" rtlCol="0">
            <a:spAutoFit/>
          </a:bodyPr>
          <a:lstStyle/>
          <a:p>
            <a:r>
              <a:rPr lang="it-IT" sz="2200" b="1" dirty="0" smtClean="0">
                <a:solidFill>
                  <a:srgbClr val="203864"/>
                </a:solidFill>
              </a:rPr>
              <a:t>B2B</a:t>
            </a:r>
            <a:endParaRPr lang="it-IT" sz="2200" b="1" dirty="0">
              <a:solidFill>
                <a:srgbClr val="203864"/>
              </a:solidFill>
            </a:endParaRPr>
          </a:p>
        </p:txBody>
      </p:sp>
      <p:sp>
        <p:nvSpPr>
          <p:cNvPr id="92" name="CasellaDiTesto 91"/>
          <p:cNvSpPr txBox="1"/>
          <p:nvPr/>
        </p:nvSpPr>
        <p:spPr>
          <a:xfrm>
            <a:off x="5952681" y="3477504"/>
            <a:ext cx="1298753" cy="523220"/>
          </a:xfrm>
          <a:prstGeom prst="rect">
            <a:avLst/>
          </a:prstGeom>
          <a:noFill/>
        </p:spPr>
        <p:txBody>
          <a:bodyPr wrap="none" rtlCol="0">
            <a:spAutoFit/>
          </a:bodyPr>
          <a:lstStyle/>
          <a:p>
            <a:r>
              <a:rPr lang="it-IT" sz="1400" b="1" dirty="0" smtClean="0">
                <a:solidFill>
                  <a:srgbClr val="203864"/>
                </a:solidFill>
              </a:rPr>
              <a:t>Design</a:t>
            </a:r>
          </a:p>
          <a:p>
            <a:r>
              <a:rPr lang="it-IT" sz="1400" b="1" dirty="0" err="1" smtClean="0">
                <a:solidFill>
                  <a:srgbClr val="203864"/>
                </a:solidFill>
              </a:rPr>
              <a:t>specifications</a:t>
            </a:r>
            <a:endParaRPr lang="it-IT" sz="1400" b="1" dirty="0">
              <a:solidFill>
                <a:srgbClr val="203864"/>
              </a:solidFill>
            </a:endParaRPr>
          </a:p>
        </p:txBody>
      </p:sp>
      <p:sp>
        <p:nvSpPr>
          <p:cNvPr id="93" name="CasellaDiTesto 92"/>
          <p:cNvSpPr txBox="1"/>
          <p:nvPr/>
        </p:nvSpPr>
        <p:spPr>
          <a:xfrm>
            <a:off x="5955996" y="4743085"/>
            <a:ext cx="1298753" cy="523220"/>
          </a:xfrm>
          <a:prstGeom prst="rect">
            <a:avLst/>
          </a:prstGeom>
          <a:noFill/>
        </p:spPr>
        <p:txBody>
          <a:bodyPr wrap="none" rtlCol="0">
            <a:spAutoFit/>
          </a:bodyPr>
          <a:lstStyle/>
          <a:p>
            <a:r>
              <a:rPr lang="it-IT" sz="1400" b="1" dirty="0" smtClean="0">
                <a:solidFill>
                  <a:srgbClr val="203864"/>
                </a:solidFill>
              </a:rPr>
              <a:t>Design</a:t>
            </a:r>
          </a:p>
          <a:p>
            <a:r>
              <a:rPr lang="it-IT" sz="1400" b="1" dirty="0" err="1" smtClean="0">
                <a:solidFill>
                  <a:srgbClr val="203864"/>
                </a:solidFill>
              </a:rPr>
              <a:t>specifications</a:t>
            </a:r>
            <a:endParaRPr lang="it-IT" sz="1400" b="1" dirty="0">
              <a:solidFill>
                <a:srgbClr val="203864"/>
              </a:solidFill>
            </a:endParaRPr>
          </a:p>
        </p:txBody>
      </p:sp>
    </p:spTree>
    <p:extLst>
      <p:ext uri="{BB962C8B-B14F-4D97-AF65-F5344CB8AC3E}">
        <p14:creationId xmlns:p14="http://schemas.microsoft.com/office/powerpoint/2010/main" val="8874901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19D91B3E-FDC5-A5C4-2C3C-DF26FB9C163C}"/>
              </a:ext>
            </a:extLst>
          </p:cNvPr>
          <p:cNvSpPr>
            <a:spLocks noGrp="1"/>
          </p:cNvSpPr>
          <p:nvPr>
            <p:ph type="ctrTitle"/>
          </p:nvPr>
        </p:nvSpPr>
        <p:spPr>
          <a:xfrm>
            <a:off x="1951574" y="5812195"/>
            <a:ext cx="8572314" cy="931900"/>
          </a:xfrm>
        </p:spPr>
        <p:txBody>
          <a:bodyPr/>
          <a:lstStyle/>
          <a:p>
            <a:pPr>
              <a:lnSpc>
                <a:spcPts val="3000"/>
              </a:lnSpc>
              <a:spcBef>
                <a:spcPts val="0"/>
              </a:spcBef>
            </a:pPr>
            <a:r>
              <a:rPr lang="en-GB" sz="2000" cap="none" dirty="0"/>
              <a:t>#</a:t>
            </a:r>
            <a:r>
              <a:rPr lang="en-GB" sz="2000" cap="none" dirty="0" err="1" smtClean="0"/>
              <a:t>ASenseofEU</a:t>
            </a:r>
            <a:r>
              <a:rPr lang="en-GB" sz="2000" cap="none" dirty="0"/>
              <a:t> </a:t>
            </a:r>
            <a:r>
              <a:rPr lang="en-GB" sz="2000" cap="none" dirty="0" smtClean="0"/>
              <a:t>- Training Mobility in </a:t>
            </a:r>
            <a:r>
              <a:rPr lang="en-GB" sz="2000" cap="none" dirty="0"/>
              <a:t>Italy</a:t>
            </a:r>
            <a:r>
              <a:rPr lang="it-IT" sz="2400" cap="none" dirty="0"/>
              <a:t/>
            </a:r>
            <a:br>
              <a:rPr lang="it-IT" sz="2400" cap="none" dirty="0"/>
            </a:br>
            <a:endParaRPr lang="sv-SE" sz="2400" cap="none" dirty="0"/>
          </a:p>
        </p:txBody>
      </p:sp>
      <p:sp>
        <p:nvSpPr>
          <p:cNvPr id="3" name="Underrubrik 2">
            <a:extLst>
              <a:ext uri="{FF2B5EF4-FFF2-40B4-BE49-F238E27FC236}">
                <a16:creationId xmlns="" xmlns:a16="http://schemas.microsoft.com/office/drawing/2014/main" id="{990545E8-0755-10B3-CBCB-4439693141AC}"/>
              </a:ext>
            </a:extLst>
          </p:cNvPr>
          <p:cNvSpPr>
            <a:spLocks noGrp="1"/>
          </p:cNvSpPr>
          <p:nvPr>
            <p:ph type="subTitle" idx="1"/>
          </p:nvPr>
        </p:nvSpPr>
        <p:spPr>
          <a:xfrm>
            <a:off x="2215045" y="6372956"/>
            <a:ext cx="8045373" cy="742279"/>
          </a:xfrm>
        </p:spPr>
        <p:txBody>
          <a:bodyPr>
            <a:normAutofit/>
          </a:bodyPr>
          <a:lstStyle/>
          <a:p>
            <a:r>
              <a:rPr lang="en-GB" dirty="0" err="1">
                <a:latin typeface="+mj-lt"/>
              </a:rPr>
              <a:t>Gubbio</a:t>
            </a:r>
            <a:r>
              <a:rPr lang="en-GB" dirty="0">
                <a:latin typeface="+mj-lt"/>
              </a:rPr>
              <a:t> (</a:t>
            </a:r>
            <a:r>
              <a:rPr lang="en-GB" dirty="0" smtClean="0">
                <a:latin typeface="+mj-lt"/>
              </a:rPr>
              <a:t>Umbria - </a:t>
            </a:r>
            <a:r>
              <a:rPr lang="en-GB" dirty="0" err="1" smtClean="0">
                <a:latin typeface="+mj-lt"/>
              </a:rPr>
              <a:t>iTALY</a:t>
            </a:r>
            <a:r>
              <a:rPr lang="en-GB" dirty="0" smtClean="0">
                <a:latin typeface="+mj-lt"/>
              </a:rPr>
              <a:t>) </a:t>
            </a:r>
            <a:r>
              <a:rPr lang="en-GB" dirty="0">
                <a:latin typeface="+mj-lt"/>
              </a:rPr>
              <a:t>| 23–27 March 2026</a:t>
            </a:r>
            <a:endParaRPr lang="it-IT" dirty="0">
              <a:latin typeface="+mj-lt"/>
            </a:endParaRPr>
          </a:p>
        </p:txBody>
      </p:sp>
      <p:pic>
        <p:nvPicPr>
          <p:cNvPr id="4" name="Immagine 3"/>
          <p:cNvPicPr>
            <a:picLocks noChangeAspect="1"/>
          </p:cNvPicPr>
          <p:nvPr/>
        </p:nvPicPr>
        <p:blipFill>
          <a:blip r:embed="rId3"/>
          <a:stretch>
            <a:fillRect/>
          </a:stretch>
        </p:blipFill>
        <p:spPr>
          <a:xfrm>
            <a:off x="10644866" y="0"/>
            <a:ext cx="1547134" cy="1548000"/>
          </a:xfrm>
          <a:prstGeom prst="rect">
            <a:avLst/>
          </a:prstGeom>
        </p:spPr>
      </p:pic>
      <p:sp>
        <p:nvSpPr>
          <p:cNvPr id="5" name="CasellaDiTesto 4">
            <a:extLst>
              <a:ext uri="{FF2B5EF4-FFF2-40B4-BE49-F238E27FC236}">
                <a16:creationId xmlns="" xmlns:a16="http://schemas.microsoft.com/office/drawing/2014/main" id="{107F8A51-D298-1B68-E00C-050913508DD7}"/>
              </a:ext>
            </a:extLst>
          </p:cNvPr>
          <p:cNvSpPr txBox="1"/>
          <p:nvPr/>
        </p:nvSpPr>
        <p:spPr>
          <a:xfrm>
            <a:off x="2215045" y="47650"/>
            <a:ext cx="2952948" cy="1056700"/>
          </a:xfrm>
          <a:prstGeom prst="rect">
            <a:avLst/>
          </a:prstGeom>
          <a:noFill/>
        </p:spPr>
        <p:txBody>
          <a:bodyPr wrap="square">
            <a:spAutoFit/>
          </a:bodyPr>
          <a:lstStyle/>
          <a:p>
            <a:pPr>
              <a:spcAft>
                <a:spcPts val="400"/>
              </a:spcAft>
              <a:buNone/>
            </a:pPr>
            <a:r>
              <a:rPr lang="it-IT" sz="800" b="1" kern="100" dirty="0">
                <a:effectLst/>
                <a:latin typeface="Arial" panose="020B0604020202020204" pitchFamily="34" charset="0"/>
                <a:ea typeface="Aptos" panose="020B0004020202020204" pitchFamily="34" charset="0"/>
                <a:cs typeface="Arial" panose="020B0604020202020204" pitchFamily="34" charset="0"/>
              </a:rPr>
              <a:t>Co-</a:t>
            </a:r>
            <a:r>
              <a:rPr lang="it-IT" sz="800" b="1" kern="100" dirty="0" err="1">
                <a:effectLst/>
                <a:latin typeface="Arial" panose="020B0604020202020204" pitchFamily="34" charset="0"/>
                <a:ea typeface="Aptos" panose="020B0004020202020204" pitchFamily="34" charset="0"/>
                <a:cs typeface="Arial" panose="020B0604020202020204" pitchFamily="34" charset="0"/>
              </a:rPr>
              <a:t>funded</a:t>
            </a:r>
            <a:r>
              <a:rPr lang="it-IT" sz="800" b="1" kern="100" dirty="0">
                <a:effectLst/>
                <a:latin typeface="Arial" panose="020B0604020202020204" pitchFamily="34" charset="0"/>
                <a:ea typeface="Aptos" panose="020B0004020202020204" pitchFamily="34" charset="0"/>
                <a:cs typeface="Arial" panose="020B0604020202020204" pitchFamily="34" charset="0"/>
              </a:rPr>
              <a:t> by the </a:t>
            </a:r>
            <a:r>
              <a:rPr lang="it-IT" sz="800" b="1" kern="100" dirty="0" err="1">
                <a:effectLst/>
                <a:latin typeface="Arial" panose="020B0604020202020204" pitchFamily="34" charset="0"/>
                <a:ea typeface="Aptos" panose="020B0004020202020204" pitchFamily="34" charset="0"/>
                <a:cs typeface="Arial" panose="020B0604020202020204" pitchFamily="34" charset="0"/>
              </a:rPr>
              <a:t>European</a:t>
            </a:r>
            <a:r>
              <a:rPr lang="it-IT" sz="800" b="1" kern="100" dirty="0">
                <a:effectLst/>
                <a:latin typeface="Arial" panose="020B0604020202020204" pitchFamily="34" charset="0"/>
                <a:ea typeface="Aptos" panose="020B0004020202020204" pitchFamily="34" charset="0"/>
                <a:cs typeface="Arial" panose="020B0604020202020204" pitchFamily="34" charset="0"/>
              </a:rPr>
              <a:t> Union. </a:t>
            </a:r>
            <a:endParaRPr lang="it-IT" sz="800" b="1" kern="100" dirty="0" smtClean="0">
              <a:effectLst/>
              <a:latin typeface="Arial" panose="020B0604020202020204" pitchFamily="34" charset="0"/>
              <a:ea typeface="Aptos" panose="020B0004020202020204" pitchFamily="34" charset="0"/>
              <a:cs typeface="Arial" panose="020B0604020202020204" pitchFamily="34" charset="0"/>
            </a:endParaRPr>
          </a:p>
          <a:p>
            <a:pPr>
              <a:spcAft>
                <a:spcPts val="400"/>
              </a:spcAft>
            </a:pPr>
            <a:r>
              <a:rPr lang="it-IT" sz="800" b="1" dirty="0">
                <a:latin typeface="Arial" panose="020B0604020202020204" pitchFamily="34" charset="0"/>
                <a:ea typeface="Aptos" panose="020B0004020202020204" pitchFamily="34" charset="0"/>
                <a:cs typeface="Arial" panose="020B0604020202020204" pitchFamily="34" charset="0"/>
              </a:rPr>
              <a:t>Grant Agreement No. 2024-1-IS01-KA220-ADU-000251000</a:t>
            </a:r>
            <a:endParaRPr lang="it-IT" sz="800" b="1" dirty="0">
              <a:latin typeface="Arial" panose="020B0604020202020204" pitchFamily="34" charset="0"/>
              <a:cs typeface="Arial" panose="020B0604020202020204" pitchFamily="34" charset="0"/>
            </a:endParaRPr>
          </a:p>
          <a:p>
            <a:r>
              <a:rPr lang="en-GB" sz="800" dirty="0" smtClean="0">
                <a:latin typeface="Arial" panose="020B0604020202020204" pitchFamily="34" charset="0"/>
                <a:cs typeface="Arial" panose="020B0604020202020204" pitchFamily="34" charset="0"/>
              </a:rPr>
              <a:t>The </a:t>
            </a:r>
            <a:r>
              <a:rPr lang="en-GB" sz="800" dirty="0">
                <a:latin typeface="Arial" panose="020B0604020202020204" pitchFamily="34" charset="0"/>
                <a:cs typeface="Arial" panose="020B0604020202020204" pitchFamily="34" charset="0"/>
              </a:rPr>
              <a:t>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r>
              <a:rPr lang="en-GB" sz="800" dirty="0" smtClean="0">
                <a:latin typeface="Arial" panose="020B0604020202020204" pitchFamily="34" charset="0"/>
                <a:cs typeface="Arial" panose="020B0604020202020204" pitchFamily="34" charset="0"/>
              </a:rPr>
              <a:t>.</a:t>
            </a:r>
            <a:endParaRPr lang="it-IT" sz="800" dirty="0">
              <a:latin typeface="Arial" panose="020B0604020202020204" pitchFamily="34" charset="0"/>
              <a:cs typeface="Arial" panose="020B0604020202020204" pitchFamily="34" charset="0"/>
            </a:endParaRPr>
          </a:p>
        </p:txBody>
      </p:sp>
      <p:pic>
        <p:nvPicPr>
          <p:cNvPr id="6" name="Elemento grafico 20">
            <a:extLst>
              <a:ext uri="{FF2B5EF4-FFF2-40B4-BE49-F238E27FC236}">
                <a16:creationId xmlns="" xmlns:a16="http://schemas.microsoft.com/office/drawing/2014/main" id="{953CEAEC-5CF3-3CDF-164C-AB68AA886896}"/>
              </a:ext>
            </a:extLst>
          </p:cNvPr>
          <p:cNvPicPr>
            <a:picLocks noChangeAspect="1"/>
          </p:cNvPicPr>
          <p:nvPr/>
        </p:nvPicPr>
        <p:blipFill>
          <a:blip r:embed="rId4">
            <a:extLst>
              <a:ext uri="{96DAC541-7B7A-43D3-8B79-37D633B846F1}">
                <asvg:svgBlip xmlns="" xmlns:asvg="http://schemas.microsoft.com/office/drawing/2016/SVG/main" r:embed="rId10"/>
              </a:ext>
            </a:extLst>
          </a:blip>
          <a:stretch>
            <a:fillRect/>
          </a:stretch>
        </p:blipFill>
        <p:spPr>
          <a:xfrm>
            <a:off x="275692" y="0"/>
            <a:ext cx="1986745" cy="1152000"/>
          </a:xfrm>
          <a:prstGeom prst="rect">
            <a:avLst/>
          </a:prstGeom>
        </p:spPr>
      </p:pic>
      <p:sp>
        <p:nvSpPr>
          <p:cNvPr id="7" name="Rubrik 1">
            <a:extLst>
              <a:ext uri="{FF2B5EF4-FFF2-40B4-BE49-F238E27FC236}">
                <a16:creationId xmlns:a16="http://schemas.microsoft.com/office/drawing/2014/main" xmlns="" id="{19D91B3E-FDC5-A5C4-2C3C-DF26FB9C163C}"/>
              </a:ext>
            </a:extLst>
          </p:cNvPr>
          <p:cNvSpPr txBox="1">
            <a:spLocks/>
          </p:cNvSpPr>
          <p:nvPr/>
        </p:nvSpPr>
        <p:spPr>
          <a:xfrm>
            <a:off x="3594226" y="1152000"/>
            <a:ext cx="4989938" cy="439498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0000" kern="1200" cap="all" spc="800" baseline="0">
                <a:solidFill>
                  <a:schemeClr val="tx2"/>
                </a:solidFill>
                <a:latin typeface="+mj-lt"/>
                <a:ea typeface="+mj-ea"/>
                <a:cs typeface="+mj-cs"/>
              </a:defRPr>
            </a:lvl1pPr>
          </a:lstStyle>
          <a:p>
            <a:pPr>
              <a:spcBef>
                <a:spcPts val="1200"/>
              </a:spcBef>
              <a:spcAft>
                <a:spcPts val="1200"/>
              </a:spcAft>
            </a:pPr>
            <a:r>
              <a:rPr lang="en-US" sz="3600" b="1" cap="none" dirty="0" smtClean="0">
                <a:latin typeface="+mn-lt"/>
              </a:rPr>
              <a:t>Instructions </a:t>
            </a:r>
            <a:r>
              <a:rPr lang="en-US" sz="3600" b="1" cap="none" dirty="0">
                <a:latin typeface="+mn-lt"/>
              </a:rPr>
              <a:t>for developing participants’ tourism product project</a:t>
            </a:r>
            <a:endParaRPr lang="sv-SE" b="1" cap="none" dirty="0">
              <a:latin typeface="+mn-lt"/>
            </a:endParaRPr>
          </a:p>
        </p:txBody>
      </p:sp>
    </p:spTree>
    <p:extLst>
      <p:ext uri="{BB962C8B-B14F-4D97-AF65-F5344CB8AC3E}">
        <p14:creationId xmlns:p14="http://schemas.microsoft.com/office/powerpoint/2010/main" val="38474177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118588" y="733246"/>
            <a:ext cx="9346698" cy="5796459"/>
          </a:xfrm>
          <a:prstGeom prst="rect">
            <a:avLst/>
          </a:prstGeom>
          <a:noFill/>
        </p:spPr>
        <p:txBody>
          <a:bodyPr wrap="square" rtlCol="0">
            <a:spAutoFit/>
          </a:bodyPr>
          <a:lstStyle/>
          <a:p>
            <a:pPr>
              <a:lnSpc>
                <a:spcPts val="4000"/>
              </a:lnSpc>
            </a:pPr>
            <a:r>
              <a:rPr lang="en-US" sz="3200" b="1" dirty="0"/>
              <a:t>Developing your tourism product: a progressive process</a:t>
            </a:r>
          </a:p>
          <a:p>
            <a:endParaRPr lang="en-US" sz="2800" b="1" dirty="0" smtClean="0"/>
          </a:p>
          <a:p>
            <a:r>
              <a:rPr lang="en-US" sz="2600" dirty="0" smtClean="0"/>
              <a:t>During </a:t>
            </a:r>
            <a:r>
              <a:rPr lang="en-US" sz="2600" dirty="0"/>
              <a:t>this training, you will progressively develop</a:t>
            </a:r>
          </a:p>
          <a:p>
            <a:pPr>
              <a:spcAft>
                <a:spcPts val="1200"/>
              </a:spcAft>
            </a:pPr>
            <a:r>
              <a:rPr lang="en-US" sz="2600" dirty="0"/>
              <a:t>your ICH-based tourism product.</a:t>
            </a:r>
          </a:p>
          <a:p>
            <a:pPr>
              <a:spcAft>
                <a:spcPts val="600"/>
              </a:spcAft>
            </a:pPr>
            <a:r>
              <a:rPr lang="en-US" sz="2600" dirty="0"/>
              <a:t>You will do this by:</a:t>
            </a:r>
          </a:p>
          <a:p>
            <a:pPr marL="457200" indent="-457200">
              <a:spcAft>
                <a:spcPts val="600"/>
              </a:spcAft>
              <a:buFont typeface="Arial" panose="020B0604020202020204" pitchFamily="34" charset="0"/>
              <a:buChar char="•"/>
            </a:pPr>
            <a:r>
              <a:rPr lang="en-US" sz="2600" dirty="0" smtClean="0"/>
              <a:t>applying </a:t>
            </a:r>
            <a:r>
              <a:rPr lang="en-US" sz="2600" dirty="0"/>
              <a:t>the concepts presented in this session</a:t>
            </a:r>
          </a:p>
          <a:p>
            <a:pPr marL="457200" indent="-457200">
              <a:spcAft>
                <a:spcPts val="600"/>
              </a:spcAft>
              <a:buFont typeface="Arial" panose="020B0604020202020204" pitchFamily="34" charset="0"/>
              <a:buChar char="•"/>
            </a:pPr>
            <a:r>
              <a:rPr lang="en-US" sz="2600" dirty="0" smtClean="0"/>
              <a:t>integrating </a:t>
            </a:r>
            <a:r>
              <a:rPr lang="en-US" sz="2600" dirty="0"/>
              <a:t>the knowledge introduced in the upcoming thematic modules</a:t>
            </a:r>
          </a:p>
          <a:p>
            <a:pPr marL="457200" indent="-457200">
              <a:spcAft>
                <a:spcPts val="1800"/>
              </a:spcAft>
              <a:buFont typeface="Arial" panose="020B0604020202020204" pitchFamily="34" charset="0"/>
              <a:buChar char="•"/>
            </a:pPr>
            <a:r>
              <a:rPr lang="en-US" sz="2600" dirty="0" smtClean="0"/>
              <a:t>using </a:t>
            </a:r>
            <a:r>
              <a:rPr lang="en-US" sz="2600" dirty="0"/>
              <a:t>the tools and examples provided throughout the training</a:t>
            </a:r>
          </a:p>
          <a:p>
            <a:r>
              <a:rPr lang="en-US" sz="2600" dirty="0"/>
              <a:t>Your tourism product will evolve step by step.</a:t>
            </a:r>
          </a:p>
          <a:p>
            <a:endParaRPr lang="it-IT" sz="2800" dirty="0"/>
          </a:p>
        </p:txBody>
      </p:sp>
      <p:pic>
        <p:nvPicPr>
          <p:cNvPr id="6" name="Immagine 5"/>
          <p:cNvPicPr>
            <a:picLocks noChangeAspect="1"/>
          </p:cNvPicPr>
          <p:nvPr/>
        </p:nvPicPr>
        <p:blipFill>
          <a:blip r:embed="rId3"/>
          <a:stretch>
            <a:fillRect/>
          </a:stretch>
        </p:blipFill>
        <p:spPr>
          <a:xfrm>
            <a:off x="8006468" y="1336721"/>
            <a:ext cx="3819297" cy="2546198"/>
          </a:xfrm>
          <a:prstGeom prst="rect">
            <a:avLst/>
          </a:prstGeom>
        </p:spPr>
      </p:pic>
    </p:spTree>
    <p:extLst>
      <p:ext uri="{BB962C8B-B14F-4D97-AF65-F5344CB8AC3E}">
        <p14:creationId xmlns:p14="http://schemas.microsoft.com/office/powerpoint/2010/main" val="8673443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92338" y="570506"/>
            <a:ext cx="9609205" cy="6140142"/>
          </a:xfrm>
          <a:prstGeom prst="rect">
            <a:avLst/>
          </a:prstGeom>
          <a:noFill/>
        </p:spPr>
        <p:txBody>
          <a:bodyPr wrap="square" rtlCol="0">
            <a:spAutoFit/>
          </a:bodyPr>
          <a:lstStyle/>
          <a:p>
            <a:pPr>
              <a:spcAft>
                <a:spcPts val="2400"/>
              </a:spcAft>
            </a:pPr>
            <a:r>
              <a:rPr lang="en-US" sz="3200" b="1" dirty="0"/>
              <a:t>What does developing a tourism product involve?</a:t>
            </a:r>
          </a:p>
          <a:p>
            <a:pPr>
              <a:spcAft>
                <a:spcPts val="600"/>
              </a:spcAft>
            </a:pPr>
            <a:r>
              <a:rPr lang="en-US" sz="2600" dirty="0"/>
              <a:t>Developing a tourism product means progressively defining:</a:t>
            </a:r>
          </a:p>
          <a:p>
            <a:pPr marL="457200" indent="-457200">
              <a:spcAft>
                <a:spcPts val="600"/>
              </a:spcAft>
              <a:buFont typeface="Arial" panose="020B0604020202020204" pitchFamily="34" charset="0"/>
              <a:buChar char="•"/>
            </a:pPr>
            <a:r>
              <a:rPr lang="en-US" sz="2600" dirty="0" smtClean="0"/>
              <a:t>Who </a:t>
            </a:r>
            <a:r>
              <a:rPr lang="en-US" sz="2600" dirty="0"/>
              <a:t>is your target visitor?</a:t>
            </a:r>
          </a:p>
          <a:p>
            <a:pPr marL="457200" indent="-457200">
              <a:spcAft>
                <a:spcPts val="600"/>
              </a:spcAft>
              <a:buFont typeface="Arial" panose="020B0604020202020204" pitchFamily="34" charset="0"/>
              <a:buChar char="•"/>
            </a:pPr>
            <a:r>
              <a:rPr lang="en-US" sz="2600" dirty="0" smtClean="0"/>
              <a:t>What </a:t>
            </a:r>
            <a:r>
              <a:rPr lang="en-US" sz="2600" dirty="0"/>
              <a:t>are the primary and secondary motivations, and what are the key requests and expectations of your target group?</a:t>
            </a:r>
          </a:p>
          <a:p>
            <a:pPr marL="457200" indent="-457200">
              <a:spcAft>
                <a:spcPts val="600"/>
              </a:spcAft>
              <a:buFont typeface="Arial" panose="020B0604020202020204" pitchFamily="34" charset="0"/>
              <a:buChar char="•"/>
            </a:pPr>
            <a:r>
              <a:rPr lang="en-US" sz="2600" dirty="0" smtClean="0"/>
              <a:t>What </a:t>
            </a:r>
            <a:r>
              <a:rPr lang="en-US" sz="2600" dirty="0"/>
              <a:t>experience will you offer?</a:t>
            </a:r>
          </a:p>
          <a:p>
            <a:pPr marL="457200" indent="-457200">
              <a:spcAft>
                <a:spcPts val="600"/>
              </a:spcAft>
              <a:buFont typeface="Arial" panose="020B0604020202020204" pitchFamily="34" charset="0"/>
              <a:buChar char="•"/>
            </a:pPr>
            <a:r>
              <a:rPr lang="en-US" sz="2600" dirty="0" smtClean="0"/>
              <a:t>Which </a:t>
            </a:r>
            <a:r>
              <a:rPr lang="en-US" sz="2600" dirty="0"/>
              <a:t>ICH element is at its core?</a:t>
            </a:r>
          </a:p>
          <a:p>
            <a:pPr marL="457200" indent="-457200">
              <a:spcAft>
                <a:spcPts val="600"/>
              </a:spcAft>
              <a:buFont typeface="Arial" panose="020B0604020202020204" pitchFamily="34" charset="0"/>
              <a:buChar char="•"/>
            </a:pPr>
            <a:r>
              <a:rPr lang="en-US" sz="2600" dirty="0" smtClean="0"/>
              <a:t>Which </a:t>
            </a:r>
            <a:r>
              <a:rPr lang="en-US" sz="2600" dirty="0"/>
              <a:t>activities are included?</a:t>
            </a:r>
          </a:p>
          <a:p>
            <a:pPr marL="457200" indent="-457200">
              <a:spcAft>
                <a:spcPts val="600"/>
              </a:spcAft>
              <a:buFont typeface="Arial" panose="020B0604020202020204" pitchFamily="34" charset="0"/>
              <a:buChar char="•"/>
            </a:pPr>
            <a:r>
              <a:rPr lang="en-US" sz="2600" dirty="0" smtClean="0"/>
              <a:t>Which </a:t>
            </a:r>
            <a:r>
              <a:rPr lang="en-US" sz="2600" dirty="0"/>
              <a:t>services are needed?</a:t>
            </a:r>
          </a:p>
          <a:p>
            <a:pPr marL="457200" indent="-457200">
              <a:spcAft>
                <a:spcPts val="600"/>
              </a:spcAft>
              <a:buFont typeface="Arial" panose="020B0604020202020204" pitchFamily="34" charset="0"/>
              <a:buChar char="•"/>
            </a:pPr>
            <a:r>
              <a:rPr lang="en-US" sz="2600" dirty="0" smtClean="0"/>
              <a:t>Which </a:t>
            </a:r>
            <a:r>
              <a:rPr lang="en-US" sz="2600" dirty="0"/>
              <a:t>local stakeholders should be involved as partners?</a:t>
            </a:r>
          </a:p>
          <a:p>
            <a:pPr marL="457200" indent="-457200">
              <a:spcAft>
                <a:spcPts val="1800"/>
              </a:spcAft>
              <a:buFont typeface="Arial" panose="020B0604020202020204" pitchFamily="34" charset="0"/>
              <a:buChar char="•"/>
            </a:pPr>
            <a:r>
              <a:rPr lang="en-US" sz="2600" dirty="0" smtClean="0"/>
              <a:t>How </a:t>
            </a:r>
            <a:r>
              <a:rPr lang="en-US" sz="2600" dirty="0"/>
              <a:t>will it be communicated and distributed?</a:t>
            </a:r>
          </a:p>
          <a:p>
            <a:r>
              <a:rPr lang="en-US" sz="2600" dirty="0"/>
              <a:t>You will refine these elements step by step</a:t>
            </a:r>
            <a:r>
              <a:rPr lang="en-US" sz="2600" dirty="0" smtClean="0"/>
              <a:t>.</a:t>
            </a:r>
            <a:endParaRPr lang="it-IT" sz="2800" dirty="0"/>
          </a:p>
        </p:txBody>
      </p:sp>
      <p:sp>
        <p:nvSpPr>
          <p:cNvPr id="2" name="Freccia in giù 1"/>
          <p:cNvSpPr/>
          <p:nvPr/>
        </p:nvSpPr>
        <p:spPr>
          <a:xfrm>
            <a:off x="10841547" y="1990681"/>
            <a:ext cx="651893" cy="3994484"/>
          </a:xfrm>
          <a:prstGeom prst="downArrow">
            <a:avLst/>
          </a:prstGeom>
          <a:solidFill>
            <a:srgbClr val="147ABA"/>
          </a:solidFill>
          <a:ln>
            <a:solidFill>
              <a:srgbClr val="147A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reccia circolare a destra 3"/>
          <p:cNvSpPr/>
          <p:nvPr/>
        </p:nvSpPr>
        <p:spPr>
          <a:xfrm>
            <a:off x="10785401" y="2174434"/>
            <a:ext cx="209276" cy="41126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5" name="Freccia circolare a sinistra 4"/>
          <p:cNvSpPr/>
          <p:nvPr/>
        </p:nvSpPr>
        <p:spPr>
          <a:xfrm>
            <a:off x="11327185" y="2576945"/>
            <a:ext cx="222401" cy="45063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7" name="Freccia circolare a destra 6"/>
          <p:cNvSpPr/>
          <p:nvPr/>
        </p:nvSpPr>
        <p:spPr>
          <a:xfrm>
            <a:off x="10757689" y="2987477"/>
            <a:ext cx="201987" cy="41126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8" name="Freccia circolare a sinistra 7"/>
          <p:cNvSpPr/>
          <p:nvPr/>
        </p:nvSpPr>
        <p:spPr>
          <a:xfrm>
            <a:off x="11340311" y="3398739"/>
            <a:ext cx="236987" cy="45063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9" name="Freccia circolare a sinistra 8"/>
          <p:cNvSpPr/>
          <p:nvPr/>
        </p:nvSpPr>
        <p:spPr>
          <a:xfrm>
            <a:off x="11348332" y="4160009"/>
            <a:ext cx="228966" cy="45063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0" name="Freccia circolare a destra 9"/>
          <p:cNvSpPr/>
          <p:nvPr/>
        </p:nvSpPr>
        <p:spPr>
          <a:xfrm>
            <a:off x="10757689" y="3800520"/>
            <a:ext cx="201987" cy="41126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1" name="Freccia circolare a destra 10"/>
          <p:cNvSpPr/>
          <p:nvPr/>
        </p:nvSpPr>
        <p:spPr>
          <a:xfrm>
            <a:off x="10757689" y="4561791"/>
            <a:ext cx="201987" cy="41126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4" name="Freccia circolare a sinistra 13"/>
          <p:cNvSpPr/>
          <p:nvPr/>
        </p:nvSpPr>
        <p:spPr>
          <a:xfrm>
            <a:off x="11356352" y="5021543"/>
            <a:ext cx="220946" cy="45063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17995167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9379" y="3129962"/>
            <a:ext cx="10178322" cy="3728038"/>
          </a:xfrm>
        </p:spPr>
        <p:txBody>
          <a:bodyPr>
            <a:noAutofit/>
          </a:bodyPr>
          <a:lstStyle/>
          <a:p>
            <a:pPr marL="0" indent="0">
              <a:lnSpc>
                <a:spcPct val="100000"/>
              </a:lnSpc>
              <a:buNone/>
            </a:pPr>
            <a:r>
              <a:rPr lang="en-US" sz="2800" dirty="0" smtClean="0">
                <a:solidFill>
                  <a:schemeClr val="tx1"/>
                </a:solidFill>
              </a:rPr>
              <a:t>Rural tourism is largely rooted in </a:t>
            </a:r>
            <a:r>
              <a:rPr lang="en-US" sz="2800" b="1" dirty="0" smtClean="0">
                <a:solidFill>
                  <a:schemeClr val="tx1"/>
                </a:solidFill>
              </a:rPr>
              <a:t>traditions, local knowledge, and cultural practices</a:t>
            </a:r>
            <a:r>
              <a:rPr lang="en-US" sz="2800" dirty="0" smtClean="0">
                <a:solidFill>
                  <a:schemeClr val="tx1"/>
                </a:solidFill>
              </a:rPr>
              <a:t>. Many experiences offered in rural areas - such as gastronomy, traditional crafts, and rituals - are expressions of Intangible Cultural Heritage. </a:t>
            </a:r>
          </a:p>
          <a:p>
            <a:pPr marL="0" indent="0">
              <a:lnSpc>
                <a:spcPct val="100000"/>
              </a:lnSpc>
              <a:buNone/>
            </a:pPr>
            <a:r>
              <a:rPr lang="en-US" sz="2800" dirty="0" smtClean="0">
                <a:solidFill>
                  <a:schemeClr val="tx1"/>
                </a:solidFill>
              </a:rPr>
              <a:t>Consequently, a significant share of tourism taking place in rural areas can be understood as cultural tourism.</a:t>
            </a:r>
          </a:p>
          <a:p>
            <a:pPr marL="0" indent="0">
              <a:buNone/>
            </a:pPr>
            <a:r>
              <a:rPr lang="en-US" sz="2800" dirty="0" smtClean="0">
                <a:solidFill>
                  <a:schemeClr val="tx1"/>
                </a:solidFill>
              </a:rPr>
              <a:t>           We therefore introduce cultural tourism and its main characteristics.</a:t>
            </a:r>
          </a:p>
        </p:txBody>
      </p:sp>
      <p:sp>
        <p:nvSpPr>
          <p:cNvPr id="6" name="Titolo 1"/>
          <p:cNvSpPr>
            <a:spLocks noGrp="1"/>
          </p:cNvSpPr>
          <p:nvPr>
            <p:ph type="title"/>
          </p:nvPr>
        </p:nvSpPr>
        <p:spPr>
          <a:xfrm>
            <a:off x="1251678" y="197031"/>
            <a:ext cx="10178322" cy="1492132"/>
          </a:xfrm>
        </p:spPr>
        <p:txBody>
          <a:bodyPr>
            <a:normAutofit/>
          </a:bodyPr>
          <a:lstStyle/>
          <a:p>
            <a:r>
              <a:rPr lang="it-IT" sz="4400" dirty="0" smtClean="0"/>
              <a:t>RURAL </a:t>
            </a:r>
            <a:r>
              <a:rPr lang="it-IT" sz="4400" dirty="0" err="1" smtClean="0"/>
              <a:t>ToURISM</a:t>
            </a:r>
            <a:r>
              <a:rPr lang="it-IT" sz="4400" dirty="0" smtClean="0"/>
              <a:t> &amp; </a:t>
            </a:r>
            <a:r>
              <a:rPr lang="it-IT" sz="4400" dirty="0" err="1" smtClean="0"/>
              <a:t>intangible</a:t>
            </a:r>
            <a:r>
              <a:rPr lang="it-IT" sz="4400" dirty="0" smtClean="0"/>
              <a:t> cultural Heritage (ICH) </a:t>
            </a:r>
            <a:r>
              <a:rPr lang="it-IT" sz="4400" dirty="0" err="1" smtClean="0"/>
              <a:t>tourism</a:t>
            </a:r>
            <a:r>
              <a:rPr lang="it-IT" sz="4400" dirty="0" smtClean="0"/>
              <a:t> </a:t>
            </a:r>
            <a:endParaRPr lang="it-IT" sz="4400" dirty="0"/>
          </a:p>
        </p:txBody>
      </p:sp>
      <p:sp>
        <p:nvSpPr>
          <p:cNvPr id="2" name="Freccia a destra 1"/>
          <p:cNvSpPr/>
          <p:nvPr/>
        </p:nvSpPr>
        <p:spPr>
          <a:xfrm>
            <a:off x="1144694" y="588230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p:cNvPicPr>
            <a:picLocks noChangeAspect="1"/>
          </p:cNvPicPr>
          <p:nvPr/>
        </p:nvPicPr>
        <p:blipFill>
          <a:blip r:embed="rId3"/>
          <a:stretch>
            <a:fillRect/>
          </a:stretch>
        </p:blipFill>
        <p:spPr>
          <a:xfrm>
            <a:off x="6320712" y="775044"/>
            <a:ext cx="4575762" cy="3050508"/>
          </a:xfrm>
          <a:prstGeom prst="rect">
            <a:avLst/>
          </a:prstGeom>
        </p:spPr>
      </p:pic>
      <p:sp>
        <p:nvSpPr>
          <p:cNvPr id="10" name="Rettangolo 9"/>
          <p:cNvSpPr/>
          <p:nvPr/>
        </p:nvSpPr>
        <p:spPr>
          <a:xfrm>
            <a:off x="1079379" y="1686880"/>
            <a:ext cx="6096000" cy="1384995"/>
          </a:xfrm>
          <a:prstGeom prst="rect">
            <a:avLst/>
          </a:prstGeom>
        </p:spPr>
        <p:txBody>
          <a:bodyPr>
            <a:spAutoFit/>
          </a:bodyPr>
          <a:lstStyle/>
          <a:p>
            <a:r>
              <a:rPr lang="en-US" sz="2800" dirty="0"/>
              <a:t>Rural tourism and tourism based on Intangible Cultural Heritage are closely interconnected </a:t>
            </a:r>
          </a:p>
        </p:txBody>
      </p:sp>
    </p:spTree>
    <p:extLst>
      <p:ext uri="{BB962C8B-B14F-4D97-AF65-F5344CB8AC3E}">
        <p14:creationId xmlns:p14="http://schemas.microsoft.com/office/powerpoint/2010/main" val="323811924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96714" y="872390"/>
            <a:ext cx="10142969" cy="6140142"/>
          </a:xfrm>
          <a:prstGeom prst="rect">
            <a:avLst/>
          </a:prstGeom>
          <a:noFill/>
        </p:spPr>
        <p:txBody>
          <a:bodyPr wrap="square" rtlCol="0">
            <a:spAutoFit/>
          </a:bodyPr>
          <a:lstStyle/>
          <a:p>
            <a:pPr>
              <a:spcAft>
                <a:spcPts val="2400"/>
              </a:spcAft>
            </a:pPr>
            <a:r>
              <a:rPr lang="en-US" sz="3200" b="1" dirty="0" smtClean="0"/>
              <a:t>How </a:t>
            </a:r>
            <a:r>
              <a:rPr lang="en-US" sz="3200" b="1" dirty="0"/>
              <a:t>each module will support your project</a:t>
            </a:r>
          </a:p>
          <a:p>
            <a:pPr>
              <a:spcAft>
                <a:spcPts val="1800"/>
              </a:spcAft>
            </a:pPr>
            <a:r>
              <a:rPr lang="en-US" sz="2600" dirty="0" smtClean="0"/>
              <a:t>The </a:t>
            </a:r>
            <a:r>
              <a:rPr lang="en-US" sz="2600" b="1" dirty="0"/>
              <a:t>Sense of Place </a:t>
            </a:r>
            <a:r>
              <a:rPr lang="en-US" sz="2600" dirty="0"/>
              <a:t>module will help you understand the identity and unique characteristics of your place and how these can make it attractive to visitors.</a:t>
            </a:r>
          </a:p>
          <a:p>
            <a:pPr>
              <a:spcAft>
                <a:spcPts val="1800"/>
              </a:spcAft>
            </a:pPr>
            <a:r>
              <a:rPr lang="en-US" sz="2600" dirty="0" smtClean="0"/>
              <a:t>The </a:t>
            </a:r>
            <a:r>
              <a:rPr lang="en-US" sz="2600" b="1" dirty="0"/>
              <a:t>Intangible Cultural Heritage </a:t>
            </a:r>
            <a:r>
              <a:rPr lang="en-US" sz="2600" dirty="0"/>
              <a:t>module will help you identify cultural traditions, practices, and knowledge that can become meaningful tourism experiences</a:t>
            </a:r>
            <a:r>
              <a:rPr lang="en-US" sz="2600" dirty="0" smtClean="0"/>
              <a:t>.</a:t>
            </a:r>
          </a:p>
          <a:p>
            <a:pPr>
              <a:spcAft>
                <a:spcPts val="1800"/>
              </a:spcAft>
            </a:pPr>
            <a:r>
              <a:rPr lang="en-GB" sz="2600" dirty="0" smtClean="0"/>
              <a:t>The </a:t>
            </a:r>
            <a:r>
              <a:rPr lang="en-GB" sz="2600" b="1" dirty="0" smtClean="0"/>
              <a:t>Intergenerational Learning </a:t>
            </a:r>
            <a:r>
              <a:rPr lang="en-GB" sz="2600" dirty="0" smtClean="0"/>
              <a:t>module </a:t>
            </a:r>
            <a:r>
              <a:rPr lang="en-US" sz="2600" dirty="0" smtClean="0"/>
              <a:t>will </a:t>
            </a:r>
            <a:r>
              <a:rPr lang="en-US" sz="2600" dirty="0"/>
              <a:t>help you understand how knowledge, traditions, and skills are transmitted between generations and how these exchanges can strengthen cultural heritage and enrich tourism experiences</a:t>
            </a:r>
            <a:r>
              <a:rPr lang="en-US" sz="2800" dirty="0"/>
              <a:t>.</a:t>
            </a:r>
            <a:endParaRPr lang="en-US" sz="2600" dirty="0"/>
          </a:p>
          <a:p>
            <a:endParaRPr lang="it-IT" sz="2800" dirty="0"/>
          </a:p>
        </p:txBody>
      </p:sp>
    </p:spTree>
    <p:extLst>
      <p:ext uri="{BB962C8B-B14F-4D97-AF65-F5344CB8AC3E}">
        <p14:creationId xmlns:p14="http://schemas.microsoft.com/office/powerpoint/2010/main" val="12578417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92338" y="885515"/>
            <a:ext cx="10142969" cy="3785652"/>
          </a:xfrm>
          <a:prstGeom prst="rect">
            <a:avLst/>
          </a:prstGeom>
          <a:noFill/>
        </p:spPr>
        <p:txBody>
          <a:bodyPr wrap="square" rtlCol="0">
            <a:spAutoFit/>
          </a:bodyPr>
          <a:lstStyle/>
          <a:p>
            <a:pPr>
              <a:spcAft>
                <a:spcPts val="2400"/>
              </a:spcAft>
            </a:pPr>
            <a:r>
              <a:rPr lang="en-US" sz="3200" b="1" dirty="0" smtClean="0"/>
              <a:t>How </a:t>
            </a:r>
            <a:r>
              <a:rPr lang="en-US" sz="3200" b="1" dirty="0"/>
              <a:t>each module will support your project</a:t>
            </a:r>
          </a:p>
          <a:p>
            <a:pPr>
              <a:spcAft>
                <a:spcPts val="1800"/>
              </a:spcAft>
            </a:pPr>
            <a:r>
              <a:rPr lang="en-US" sz="2600" dirty="0" smtClean="0"/>
              <a:t>The </a:t>
            </a:r>
            <a:r>
              <a:rPr lang="en-US" sz="2600" b="1" dirty="0"/>
              <a:t>Community Engagement </a:t>
            </a:r>
            <a:r>
              <a:rPr lang="en-US" sz="2600" dirty="0"/>
              <a:t>module will help you understand how local people, </a:t>
            </a:r>
            <a:r>
              <a:rPr lang="en-US" sz="2600" dirty="0" err="1"/>
              <a:t>organisations</a:t>
            </a:r>
            <a:r>
              <a:rPr lang="en-US" sz="2600" dirty="0"/>
              <a:t>, and stakeholders can contribute to and support tourism experiences.</a:t>
            </a:r>
          </a:p>
          <a:p>
            <a:pPr>
              <a:spcAft>
                <a:spcPts val="1800"/>
              </a:spcAft>
            </a:pPr>
            <a:r>
              <a:rPr lang="en-US" sz="2600" dirty="0" smtClean="0"/>
              <a:t>The </a:t>
            </a:r>
            <a:r>
              <a:rPr lang="en-US" sz="2600" b="1" dirty="0" err="1"/>
              <a:t>Digitalisation</a:t>
            </a:r>
            <a:r>
              <a:rPr lang="en-US" sz="2600" dirty="0"/>
              <a:t> module will help you explore how digital tools can document, communicate, and enhance your tourism product.</a:t>
            </a:r>
          </a:p>
          <a:p>
            <a:endParaRPr lang="it-IT" sz="2800" dirty="0"/>
          </a:p>
        </p:txBody>
      </p:sp>
    </p:spTree>
    <p:extLst>
      <p:ext uri="{BB962C8B-B14F-4D97-AF65-F5344CB8AC3E}">
        <p14:creationId xmlns:p14="http://schemas.microsoft.com/office/powerpoint/2010/main" val="19462743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92338" y="413002"/>
            <a:ext cx="10142969" cy="5663089"/>
          </a:xfrm>
          <a:prstGeom prst="rect">
            <a:avLst/>
          </a:prstGeom>
          <a:noFill/>
        </p:spPr>
        <p:txBody>
          <a:bodyPr wrap="square" rtlCol="0">
            <a:spAutoFit/>
          </a:bodyPr>
          <a:lstStyle/>
          <a:p>
            <a:pPr>
              <a:spcAft>
                <a:spcPts val="2400"/>
              </a:spcAft>
            </a:pPr>
            <a:r>
              <a:rPr lang="en-US" sz="3200" b="1" dirty="0"/>
              <a:t>Your role during the training</a:t>
            </a:r>
          </a:p>
          <a:p>
            <a:pPr>
              <a:spcAft>
                <a:spcPts val="2400"/>
              </a:spcAft>
            </a:pPr>
            <a:r>
              <a:rPr lang="en-US" sz="2800" dirty="0"/>
              <a:t>Throughout the week:</a:t>
            </a:r>
          </a:p>
          <a:p>
            <a:pPr>
              <a:spcAft>
                <a:spcPts val="1200"/>
              </a:spcAft>
            </a:pPr>
            <a:r>
              <a:rPr lang="en-US" sz="2800" dirty="0"/>
              <a:t>•	Reflect continuously on your tourism product idea</a:t>
            </a:r>
          </a:p>
          <a:p>
            <a:pPr>
              <a:spcAft>
                <a:spcPts val="1200"/>
              </a:spcAft>
            </a:pPr>
            <a:r>
              <a:rPr lang="en-US" sz="2800" dirty="0"/>
              <a:t>•	Take notes during each module</a:t>
            </a:r>
          </a:p>
          <a:p>
            <a:pPr>
              <a:spcAft>
                <a:spcPts val="1200"/>
              </a:spcAft>
            </a:pPr>
            <a:r>
              <a:rPr lang="en-US" sz="2800" dirty="0"/>
              <a:t>•	Identify elements that can strengthen your concept</a:t>
            </a:r>
          </a:p>
          <a:p>
            <a:pPr>
              <a:spcAft>
                <a:spcPts val="2400"/>
              </a:spcAft>
            </a:pPr>
            <a:r>
              <a:rPr lang="en-US" sz="2800" dirty="0"/>
              <a:t>•	Be ready to adjust and refine your idea</a:t>
            </a:r>
          </a:p>
          <a:p>
            <a:pPr>
              <a:spcAft>
                <a:spcPts val="4800"/>
              </a:spcAft>
            </a:pPr>
            <a:r>
              <a:rPr lang="en-US" sz="2800" dirty="0"/>
              <a:t>Your tourism product will evolve step by </a:t>
            </a:r>
            <a:r>
              <a:rPr lang="en-US" sz="2800" dirty="0" smtClean="0"/>
              <a:t>step.</a:t>
            </a:r>
          </a:p>
          <a:p>
            <a:pPr>
              <a:spcAft>
                <a:spcPts val="2400"/>
              </a:spcAft>
            </a:pPr>
            <a:r>
              <a:rPr lang="en-US" sz="3200" b="1" dirty="0" smtClean="0"/>
              <a:t>        Enjoy your work!</a:t>
            </a:r>
            <a:endParaRPr lang="en-US" sz="3200" b="1" dirty="0"/>
          </a:p>
        </p:txBody>
      </p:sp>
      <p:pic>
        <p:nvPicPr>
          <p:cNvPr id="1026" name="Picture 2" descr="Top View of Colleagues Putting Sticky Notes on Table before Brainstorm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6352" y="5113786"/>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8760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400" dirty="0" smtClean="0"/>
              <a:t>Cultural </a:t>
            </a:r>
            <a:r>
              <a:rPr lang="it-IT" sz="4400" dirty="0" err="1" smtClean="0"/>
              <a:t>tourism</a:t>
            </a:r>
            <a:endParaRPr lang="it-IT" sz="4400" dirty="0"/>
          </a:p>
        </p:txBody>
      </p:sp>
      <p:sp>
        <p:nvSpPr>
          <p:cNvPr id="12" name="CasellaDiTesto 11"/>
          <p:cNvSpPr txBox="1"/>
          <p:nvPr/>
        </p:nvSpPr>
        <p:spPr>
          <a:xfrm>
            <a:off x="1316333" y="1305075"/>
            <a:ext cx="8179822" cy="5158463"/>
          </a:xfrm>
          <a:prstGeom prst="rect">
            <a:avLst/>
          </a:prstGeom>
          <a:noFill/>
        </p:spPr>
        <p:txBody>
          <a:bodyPr wrap="square" rtlCol="0">
            <a:spAutoFit/>
          </a:bodyPr>
          <a:lstStyle/>
          <a:p>
            <a:pPr>
              <a:lnSpc>
                <a:spcPct val="114000"/>
              </a:lnSpc>
              <a:spcAft>
                <a:spcPts val="1200"/>
              </a:spcAft>
            </a:pPr>
            <a:r>
              <a:rPr lang="en-US" sz="2800" i="1" dirty="0"/>
              <a:t>A type of tourism activity in which the visitor’s essential motivation is to learn, discover, experience and consume the </a:t>
            </a:r>
            <a:r>
              <a:rPr lang="en-US" sz="2800" b="1" i="1" dirty="0"/>
              <a:t>tangible and </a:t>
            </a:r>
            <a:r>
              <a:rPr lang="en-US" sz="2800" b="1" i="1" u="sng" dirty="0"/>
              <a:t>intangible</a:t>
            </a:r>
            <a:r>
              <a:rPr lang="en-US" sz="2800" b="1" i="1" dirty="0"/>
              <a:t> cultural attractions/products in a tourism destination</a:t>
            </a:r>
            <a:r>
              <a:rPr lang="en-US" sz="2800" i="1" dirty="0"/>
              <a:t>. </a:t>
            </a:r>
          </a:p>
          <a:p>
            <a:pPr>
              <a:lnSpc>
                <a:spcPct val="114000"/>
              </a:lnSpc>
              <a:spcAft>
                <a:spcPts val="1200"/>
              </a:spcAft>
            </a:pPr>
            <a:r>
              <a:rPr lang="en-US" sz="2800" i="1" dirty="0"/>
              <a:t>These attractions/products relate to a set of distinctive material, intellectual, spiritual and emotional features of a society that encompasses arts and architecture, historical and cultural heritage, culinary heritage, literature, music, creative industries and the living cultures with their lifestyles, value systems, beliefs and </a:t>
            </a:r>
            <a:r>
              <a:rPr lang="en-US" sz="2800" i="1" dirty="0" smtClean="0"/>
              <a:t>traditions </a:t>
            </a:r>
            <a:r>
              <a:rPr lang="en-US" sz="2000" dirty="0" smtClean="0"/>
              <a:t>(UNWTO)</a:t>
            </a:r>
            <a:endParaRPr lang="it-IT" sz="2800" dirty="0"/>
          </a:p>
        </p:txBody>
      </p:sp>
      <p:pic>
        <p:nvPicPr>
          <p:cNvPr id="3" name="Immagine 2"/>
          <p:cNvPicPr>
            <a:picLocks noChangeAspect="1"/>
          </p:cNvPicPr>
          <p:nvPr/>
        </p:nvPicPr>
        <p:blipFill>
          <a:blip r:embed="rId3"/>
          <a:stretch>
            <a:fillRect/>
          </a:stretch>
        </p:blipFill>
        <p:spPr>
          <a:xfrm>
            <a:off x="9560810" y="1619192"/>
            <a:ext cx="2267247" cy="4221771"/>
          </a:xfrm>
          <a:prstGeom prst="rect">
            <a:avLst/>
          </a:prstGeom>
        </p:spPr>
      </p:pic>
      <p:sp>
        <p:nvSpPr>
          <p:cNvPr id="4" name="Rettangolo 3"/>
          <p:cNvSpPr/>
          <p:nvPr/>
        </p:nvSpPr>
        <p:spPr>
          <a:xfrm>
            <a:off x="9560810" y="5940880"/>
            <a:ext cx="2457019" cy="523220"/>
          </a:xfrm>
          <a:prstGeom prst="rect">
            <a:avLst/>
          </a:prstGeom>
        </p:spPr>
        <p:txBody>
          <a:bodyPr wrap="square">
            <a:spAutoFit/>
          </a:bodyPr>
          <a:lstStyle/>
          <a:p>
            <a:r>
              <a:rPr lang="en-US" sz="1400" dirty="0" smtClean="0">
                <a:solidFill>
                  <a:srgbClr val="161616"/>
                </a:solidFill>
                <a:latin typeface="Open Sans"/>
              </a:rPr>
              <a:t>Image from: Cultural </a:t>
            </a:r>
            <a:r>
              <a:rPr lang="en-US" sz="1400" dirty="0">
                <a:solidFill>
                  <a:srgbClr val="161616"/>
                </a:solidFill>
                <a:latin typeface="Open Sans"/>
              </a:rPr>
              <a:t>Routes of the Council of </a:t>
            </a:r>
            <a:r>
              <a:rPr lang="en-US" sz="1400" dirty="0" smtClean="0">
                <a:solidFill>
                  <a:srgbClr val="161616"/>
                </a:solidFill>
                <a:latin typeface="Open Sans"/>
              </a:rPr>
              <a:t>Europe</a:t>
            </a:r>
            <a:endParaRPr lang="it-IT" sz="1400" dirty="0"/>
          </a:p>
        </p:txBody>
      </p:sp>
    </p:spTree>
    <p:extLst>
      <p:ext uri="{BB962C8B-B14F-4D97-AF65-F5344CB8AC3E}">
        <p14:creationId xmlns:p14="http://schemas.microsoft.com/office/powerpoint/2010/main" val="32691394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400" dirty="0" smtClean="0"/>
              <a:t>Cultural </a:t>
            </a:r>
            <a:r>
              <a:rPr lang="it-IT" sz="4400" dirty="0" err="1" smtClean="0"/>
              <a:t>tourism</a:t>
            </a:r>
            <a:r>
              <a:rPr lang="it-IT" sz="4400" dirty="0" smtClean="0"/>
              <a:t>: </a:t>
            </a:r>
            <a:r>
              <a:rPr lang="it-IT" sz="4400" dirty="0" err="1" smtClean="0"/>
              <a:t>evolution</a:t>
            </a:r>
            <a:endParaRPr lang="it-IT" sz="4400" dirty="0"/>
          </a:p>
        </p:txBody>
      </p:sp>
      <p:sp>
        <p:nvSpPr>
          <p:cNvPr id="12" name="CasellaDiTesto 11"/>
          <p:cNvSpPr txBox="1"/>
          <p:nvPr/>
        </p:nvSpPr>
        <p:spPr>
          <a:xfrm>
            <a:off x="1179374" y="1593777"/>
            <a:ext cx="4885898" cy="4965462"/>
          </a:xfrm>
          <a:prstGeom prst="rect">
            <a:avLst/>
          </a:prstGeom>
          <a:noFill/>
        </p:spPr>
        <p:txBody>
          <a:bodyPr wrap="square" rtlCol="0">
            <a:spAutoFit/>
          </a:bodyPr>
          <a:lstStyle/>
          <a:p>
            <a:pPr>
              <a:lnSpc>
                <a:spcPts val="3800"/>
              </a:lnSpc>
              <a:spcBef>
                <a:spcPts val="600"/>
              </a:spcBef>
            </a:pPr>
            <a:r>
              <a:rPr lang="en-US" sz="2800" dirty="0"/>
              <a:t>From tourism based on </a:t>
            </a:r>
            <a:r>
              <a:rPr lang="en-US" sz="2800" b="1" dirty="0"/>
              <a:t>tangible cultural heritage </a:t>
            </a:r>
            <a:r>
              <a:rPr lang="en-US" sz="2800" dirty="0"/>
              <a:t>to tourism based on </a:t>
            </a:r>
            <a:r>
              <a:rPr lang="en-US" sz="2800" b="1" u="sng" dirty="0"/>
              <a:t>intangible cultural heritage</a:t>
            </a:r>
            <a:r>
              <a:rPr lang="en-US" sz="2800" dirty="0" smtClean="0"/>
              <a:t>: focus </a:t>
            </a:r>
            <a:r>
              <a:rPr lang="en-US" sz="2800" dirty="0"/>
              <a:t>on the intangible dimension of the cultural heritage of a territory and the community that inhabits it (knowledge, techniques, arts, traditions, rituals and re-enactments, etc.)</a:t>
            </a:r>
            <a:endParaRPr lang="it-IT" sz="2800" dirty="0" smtClean="0"/>
          </a:p>
        </p:txBody>
      </p:sp>
      <p:sp>
        <p:nvSpPr>
          <p:cNvPr id="4" name="Segnaposto testo 3"/>
          <p:cNvSpPr txBox="1">
            <a:spLocks/>
          </p:cNvSpPr>
          <p:nvPr/>
        </p:nvSpPr>
        <p:spPr>
          <a:xfrm>
            <a:off x="7136896" y="2052832"/>
            <a:ext cx="4571400" cy="4047353"/>
          </a:xfrm>
          <a:prstGeom prst="rect">
            <a:avLst/>
          </a:prstGeom>
        </p:spPr>
        <p:txBody>
          <a:bodyPr>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nSpc>
                <a:spcPts val="3800"/>
              </a:lnSpc>
              <a:spcBef>
                <a:spcPts val="600"/>
              </a:spcBef>
              <a:buNone/>
            </a:pPr>
            <a:r>
              <a:rPr lang="en-US" sz="2800" dirty="0">
                <a:solidFill>
                  <a:schemeClr val="tx1"/>
                </a:solidFill>
              </a:rPr>
              <a:t>Demands for complex, non-standardized products based on experiences and emotions (participation in religious rituals and historical reenactments, sampling local cuisine, observing traditional craft techniques, etc.)</a:t>
            </a:r>
            <a:endParaRPr lang="it-IT" sz="2800" dirty="0" smtClean="0"/>
          </a:p>
        </p:txBody>
      </p:sp>
      <p:sp>
        <p:nvSpPr>
          <p:cNvPr id="5" name="Freccia a destra 4"/>
          <p:cNvSpPr/>
          <p:nvPr/>
        </p:nvSpPr>
        <p:spPr>
          <a:xfrm>
            <a:off x="6065272" y="2306702"/>
            <a:ext cx="1071624" cy="35396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649835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400" dirty="0" err="1"/>
              <a:t>What</a:t>
            </a:r>
            <a:r>
              <a:rPr lang="it-IT" sz="4400" dirty="0"/>
              <a:t> do </a:t>
            </a:r>
            <a:r>
              <a:rPr lang="it-IT" sz="4400" dirty="0" err="1"/>
              <a:t>tourists</a:t>
            </a:r>
            <a:r>
              <a:rPr lang="it-IT" sz="4400" dirty="0"/>
              <a:t> </a:t>
            </a:r>
            <a:r>
              <a:rPr lang="it-IT" sz="4400" dirty="0" err="1"/>
              <a:t>buy</a:t>
            </a:r>
            <a:r>
              <a:rPr lang="it-IT" sz="4400" dirty="0"/>
              <a:t>?</a:t>
            </a:r>
          </a:p>
        </p:txBody>
      </p:sp>
      <p:sp>
        <p:nvSpPr>
          <p:cNvPr id="3" name="Segnaposto contenuto 2"/>
          <p:cNvSpPr>
            <a:spLocks noGrp="1"/>
          </p:cNvSpPr>
          <p:nvPr>
            <p:ph idx="1"/>
          </p:nvPr>
        </p:nvSpPr>
        <p:spPr>
          <a:xfrm>
            <a:off x="1404080" y="2658248"/>
            <a:ext cx="4562100" cy="3735500"/>
          </a:xfrm>
        </p:spPr>
        <p:txBody>
          <a:bodyPr>
            <a:noAutofit/>
          </a:bodyPr>
          <a:lstStyle/>
          <a:p>
            <a:r>
              <a:rPr lang="en-US" sz="3200" b="1" dirty="0" smtClean="0">
                <a:solidFill>
                  <a:schemeClr val="tx1"/>
                </a:solidFill>
              </a:rPr>
              <a:t>What </a:t>
            </a:r>
            <a:r>
              <a:rPr lang="en-US" sz="3200" b="1" dirty="0">
                <a:solidFill>
                  <a:schemeClr val="tx1"/>
                </a:solidFill>
              </a:rPr>
              <a:t>is a tourism product</a:t>
            </a:r>
            <a:r>
              <a:rPr lang="en-US" sz="3200" b="1" dirty="0" smtClean="0">
                <a:solidFill>
                  <a:schemeClr val="tx1"/>
                </a:solidFill>
              </a:rPr>
              <a:t>?</a:t>
            </a:r>
          </a:p>
          <a:p>
            <a:r>
              <a:rPr lang="en-US" sz="3200" b="1" dirty="0" smtClean="0">
                <a:solidFill>
                  <a:schemeClr val="tx1"/>
                </a:solidFill>
              </a:rPr>
              <a:t>What </a:t>
            </a:r>
            <a:r>
              <a:rPr lang="en-US" sz="3200" b="1" dirty="0">
                <a:solidFill>
                  <a:schemeClr val="tx1"/>
                </a:solidFill>
              </a:rPr>
              <a:t>components does it consist of</a:t>
            </a:r>
            <a:r>
              <a:rPr lang="en-US" sz="3200" b="1" dirty="0" smtClean="0">
                <a:solidFill>
                  <a:schemeClr val="tx1"/>
                </a:solidFill>
              </a:rPr>
              <a:t>?</a:t>
            </a: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6248" y="2316411"/>
            <a:ext cx="5446531" cy="3632836"/>
          </a:xfrm>
          <a:prstGeom prst="rect">
            <a:avLst/>
          </a:prstGeom>
        </p:spPr>
      </p:pic>
    </p:spTree>
    <p:extLst>
      <p:ext uri="{BB962C8B-B14F-4D97-AF65-F5344CB8AC3E}">
        <p14:creationId xmlns:p14="http://schemas.microsoft.com/office/powerpoint/2010/main" val="1208819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400" dirty="0" smtClean="0"/>
              <a:t>TOURISM PRODUCT</a:t>
            </a:r>
            <a:endParaRPr lang="it-IT" sz="4400" dirty="0"/>
          </a:p>
        </p:txBody>
      </p:sp>
      <p:sp>
        <p:nvSpPr>
          <p:cNvPr id="12" name="CasellaDiTesto 11"/>
          <p:cNvSpPr txBox="1"/>
          <p:nvPr/>
        </p:nvSpPr>
        <p:spPr>
          <a:xfrm>
            <a:off x="1353278" y="2111388"/>
            <a:ext cx="7167368" cy="3053080"/>
          </a:xfrm>
          <a:prstGeom prst="rect">
            <a:avLst/>
          </a:prstGeom>
          <a:noFill/>
        </p:spPr>
        <p:txBody>
          <a:bodyPr wrap="square" rtlCol="0">
            <a:spAutoFit/>
          </a:bodyPr>
          <a:lstStyle/>
          <a:p>
            <a:pPr>
              <a:lnSpc>
                <a:spcPct val="114000"/>
              </a:lnSpc>
              <a:spcAft>
                <a:spcPts val="1200"/>
              </a:spcAft>
            </a:pPr>
            <a:r>
              <a:rPr lang="en-US" sz="3200" b="1" dirty="0"/>
              <a:t>Tourism Product: </a:t>
            </a:r>
            <a:r>
              <a:rPr lang="en-US" sz="3200" b="1" dirty="0" smtClean="0"/>
              <a:t>Definition</a:t>
            </a:r>
          </a:p>
          <a:p>
            <a:pPr>
              <a:lnSpc>
                <a:spcPct val="114000"/>
              </a:lnSpc>
              <a:spcAft>
                <a:spcPts val="1200"/>
              </a:spcAft>
            </a:pPr>
            <a:r>
              <a:rPr lang="en-US" sz="3200" dirty="0" smtClean="0"/>
              <a:t>The set of tangible and intangible </a:t>
            </a:r>
            <a:r>
              <a:rPr lang="en-US" sz="3200" b="1" dirty="0" smtClean="0"/>
              <a:t>attractions</a:t>
            </a:r>
            <a:r>
              <a:rPr lang="en-US" sz="3200" dirty="0" smtClean="0"/>
              <a:t> that motivate travel to a destination, together with the </a:t>
            </a:r>
            <a:r>
              <a:rPr lang="en-US" sz="3200" b="1" dirty="0" smtClean="0"/>
              <a:t>services</a:t>
            </a:r>
            <a:r>
              <a:rPr lang="en-US" sz="3200" dirty="0" smtClean="0"/>
              <a:t> that make their consumption possible.</a:t>
            </a:r>
          </a:p>
        </p:txBody>
      </p:sp>
      <p:pic>
        <p:nvPicPr>
          <p:cNvPr id="4" name="Immagine 3"/>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1525" r="16289"/>
          <a:stretch/>
        </p:blipFill>
        <p:spPr>
          <a:xfrm>
            <a:off x="8399720" y="1712950"/>
            <a:ext cx="3544753" cy="3688390"/>
          </a:xfrm>
          <a:prstGeom prst="rect">
            <a:avLst/>
          </a:prstGeom>
        </p:spPr>
      </p:pic>
    </p:spTree>
    <p:extLst>
      <p:ext uri="{BB962C8B-B14F-4D97-AF65-F5344CB8AC3E}">
        <p14:creationId xmlns:p14="http://schemas.microsoft.com/office/powerpoint/2010/main" val="16703841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400" dirty="0" err="1"/>
              <a:t>Tourism</a:t>
            </a:r>
            <a:r>
              <a:rPr lang="it-IT" sz="4400" dirty="0"/>
              <a:t> </a:t>
            </a:r>
            <a:r>
              <a:rPr lang="it-IT" sz="4400" dirty="0" err="1"/>
              <a:t>product</a:t>
            </a:r>
            <a:r>
              <a:rPr lang="it-IT" sz="4400" dirty="0"/>
              <a:t>: </a:t>
            </a:r>
            <a:r>
              <a:rPr lang="it-IT" sz="4400" dirty="0" err="1"/>
              <a:t>components</a:t>
            </a:r>
            <a:r>
              <a:rPr lang="it-IT" dirty="0"/>
              <a:t/>
            </a:r>
            <a:br>
              <a:rPr lang="it-IT" dirty="0"/>
            </a:br>
            <a:endParaRPr lang="it-IT" dirty="0"/>
          </a:p>
        </p:txBody>
      </p:sp>
      <p:sp>
        <p:nvSpPr>
          <p:cNvPr id="4" name="Rettangolo 3"/>
          <p:cNvSpPr/>
          <p:nvPr/>
        </p:nvSpPr>
        <p:spPr>
          <a:xfrm>
            <a:off x="3889063" y="1879910"/>
            <a:ext cx="4334932" cy="2057400"/>
          </a:xfrm>
          <a:prstGeom prst="rect">
            <a:avLst/>
          </a:prstGeom>
          <a:pattFill prst="pct30">
            <a:fgClr>
              <a:schemeClr val="accent1"/>
            </a:fgClr>
            <a:bgClr>
              <a:schemeClr val="bg1"/>
            </a:bgClr>
          </a:patt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p:cNvSpPr/>
          <p:nvPr/>
        </p:nvSpPr>
        <p:spPr>
          <a:xfrm>
            <a:off x="3889063" y="3927785"/>
            <a:ext cx="4334932" cy="2057400"/>
          </a:xfrm>
          <a:prstGeom prst="rect">
            <a:avLst/>
          </a:prstGeom>
          <a:pattFill prst="smConfetti">
            <a:fgClr>
              <a:schemeClr val="bg1">
                <a:lumMod val="50000"/>
              </a:schemeClr>
            </a:fgClr>
            <a:bgClr>
              <a:schemeClr val="bg1"/>
            </a:bgClr>
          </a:pattFill>
          <a:ln w="38100">
            <a:solidFill>
              <a:srgbClr val="606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arrotondato 5"/>
          <p:cNvSpPr/>
          <p:nvPr/>
        </p:nvSpPr>
        <p:spPr>
          <a:xfrm>
            <a:off x="4489667" y="2805952"/>
            <a:ext cx="3133725" cy="2209800"/>
          </a:xfrm>
          <a:prstGeom prst="roundRect">
            <a:avLst/>
          </a:prstGeom>
          <a:solidFill>
            <a:schemeClr val="bg1"/>
          </a:solidFill>
          <a:ln w="571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cxnSp>
        <p:nvCxnSpPr>
          <p:cNvPr id="7" name="Connettore 1 6"/>
          <p:cNvCxnSpPr>
            <a:stCxn id="6" idx="0"/>
            <a:endCxn id="6" idx="2"/>
          </p:cNvCxnSpPr>
          <p:nvPr/>
        </p:nvCxnSpPr>
        <p:spPr>
          <a:xfrm>
            <a:off x="6056530" y="2805952"/>
            <a:ext cx="0" cy="2209800"/>
          </a:xfrm>
          <a:prstGeom prst="line">
            <a:avLst/>
          </a:prstGeom>
          <a:ln w="28575">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8" name="Rettangolo arrotondato 7"/>
          <p:cNvSpPr/>
          <p:nvPr/>
        </p:nvSpPr>
        <p:spPr>
          <a:xfrm>
            <a:off x="5049472" y="2034427"/>
            <a:ext cx="2014115" cy="581025"/>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solidFill>
                  <a:schemeClr val="tx1">
                    <a:lumMod val="95000"/>
                    <a:lumOff val="5000"/>
                  </a:schemeClr>
                </a:solidFill>
              </a:rPr>
              <a:t>IMAGE</a:t>
            </a:r>
            <a:endParaRPr lang="it-IT" sz="2000" b="1" dirty="0">
              <a:solidFill>
                <a:schemeClr val="tx1">
                  <a:lumMod val="95000"/>
                  <a:lumOff val="5000"/>
                </a:schemeClr>
              </a:solidFill>
            </a:endParaRPr>
          </a:p>
        </p:txBody>
      </p:sp>
      <p:sp>
        <p:nvSpPr>
          <p:cNvPr id="9" name="Rettangolo arrotondato 8"/>
          <p:cNvSpPr/>
          <p:nvPr/>
        </p:nvSpPr>
        <p:spPr>
          <a:xfrm>
            <a:off x="4619795" y="5215777"/>
            <a:ext cx="2873469" cy="581025"/>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solidFill>
                  <a:schemeClr val="tx1">
                    <a:lumMod val="95000"/>
                    <a:lumOff val="5000"/>
                  </a:schemeClr>
                </a:solidFill>
              </a:rPr>
              <a:t>INFRASTRUCTURE</a:t>
            </a:r>
            <a:endParaRPr lang="it-IT" sz="2000" b="1" dirty="0">
              <a:solidFill>
                <a:schemeClr val="tx1">
                  <a:lumMod val="95000"/>
                  <a:lumOff val="5000"/>
                </a:schemeClr>
              </a:solidFill>
            </a:endParaRPr>
          </a:p>
        </p:txBody>
      </p:sp>
      <p:sp>
        <p:nvSpPr>
          <p:cNvPr id="10" name="CasellaDiTesto 9"/>
          <p:cNvSpPr txBox="1"/>
          <p:nvPr/>
        </p:nvSpPr>
        <p:spPr>
          <a:xfrm rot="18353407">
            <a:off x="4338969" y="3701302"/>
            <a:ext cx="2004075" cy="400110"/>
          </a:xfrm>
          <a:prstGeom prst="rect">
            <a:avLst/>
          </a:prstGeom>
          <a:noFill/>
        </p:spPr>
        <p:txBody>
          <a:bodyPr wrap="none" rtlCol="0">
            <a:spAutoFit/>
          </a:bodyPr>
          <a:lstStyle/>
          <a:p>
            <a:r>
              <a:rPr lang="it-IT" sz="2000" b="1" dirty="0" smtClean="0">
                <a:solidFill>
                  <a:schemeClr val="tx1">
                    <a:lumMod val="95000"/>
                    <a:lumOff val="5000"/>
                  </a:schemeClr>
                </a:solidFill>
              </a:rPr>
              <a:t>ATTRACTORS</a:t>
            </a:r>
            <a:endParaRPr lang="it-IT" sz="2000" b="1" dirty="0">
              <a:solidFill>
                <a:schemeClr val="tx1">
                  <a:lumMod val="95000"/>
                  <a:lumOff val="5000"/>
                </a:schemeClr>
              </a:solidFill>
            </a:endParaRPr>
          </a:p>
        </p:txBody>
      </p:sp>
      <p:sp>
        <p:nvSpPr>
          <p:cNvPr id="11" name="CasellaDiTesto 10"/>
          <p:cNvSpPr txBox="1"/>
          <p:nvPr/>
        </p:nvSpPr>
        <p:spPr>
          <a:xfrm rot="18353407">
            <a:off x="6160622" y="3634626"/>
            <a:ext cx="1446871" cy="400110"/>
          </a:xfrm>
          <a:prstGeom prst="rect">
            <a:avLst/>
          </a:prstGeom>
          <a:noFill/>
        </p:spPr>
        <p:txBody>
          <a:bodyPr wrap="none" rtlCol="0">
            <a:spAutoFit/>
          </a:bodyPr>
          <a:lstStyle/>
          <a:p>
            <a:r>
              <a:rPr lang="it-IT" sz="2000" b="1" dirty="0" smtClean="0">
                <a:solidFill>
                  <a:schemeClr val="tx1">
                    <a:lumMod val="95000"/>
                    <a:lumOff val="5000"/>
                  </a:schemeClr>
                </a:solidFill>
              </a:rPr>
              <a:t>SERVICES</a:t>
            </a:r>
            <a:endParaRPr lang="it-IT" sz="2000" b="1" dirty="0">
              <a:solidFill>
                <a:schemeClr val="tx1">
                  <a:lumMod val="95000"/>
                  <a:lumOff val="5000"/>
                </a:schemeClr>
              </a:solidFill>
            </a:endParaRPr>
          </a:p>
        </p:txBody>
      </p:sp>
      <p:sp>
        <p:nvSpPr>
          <p:cNvPr id="12" name="CasellaDiTesto 11"/>
          <p:cNvSpPr txBox="1"/>
          <p:nvPr/>
        </p:nvSpPr>
        <p:spPr>
          <a:xfrm>
            <a:off x="904130" y="1749609"/>
            <a:ext cx="2612525" cy="1261884"/>
          </a:xfrm>
          <a:prstGeom prst="rect">
            <a:avLst/>
          </a:prstGeom>
          <a:noFill/>
        </p:spPr>
        <p:txBody>
          <a:bodyPr wrap="square" rtlCol="0">
            <a:spAutoFit/>
          </a:bodyPr>
          <a:lstStyle/>
          <a:p>
            <a:r>
              <a:rPr lang="it-IT" sz="2800" b="1" dirty="0" err="1" smtClean="0"/>
              <a:t>Attractors</a:t>
            </a:r>
            <a:endParaRPr lang="it-IT" sz="2800" b="1" dirty="0" smtClean="0"/>
          </a:p>
          <a:p>
            <a:r>
              <a:rPr lang="it-IT" sz="2400" dirty="0" err="1" smtClean="0"/>
              <a:t>Respond</a:t>
            </a:r>
            <a:r>
              <a:rPr lang="it-IT" sz="2400" dirty="0" smtClean="0"/>
              <a:t> to </a:t>
            </a:r>
            <a:r>
              <a:rPr lang="it-IT" sz="2400" dirty="0" err="1" smtClean="0"/>
              <a:t>motivation</a:t>
            </a:r>
            <a:r>
              <a:rPr lang="it-IT" sz="2400" dirty="0" smtClean="0"/>
              <a:t>/s</a:t>
            </a:r>
            <a:endParaRPr lang="it-IT" sz="2400" dirty="0"/>
          </a:p>
        </p:txBody>
      </p:sp>
      <p:sp>
        <p:nvSpPr>
          <p:cNvPr id="13" name="CasellaDiTesto 12"/>
          <p:cNvSpPr txBox="1"/>
          <p:nvPr/>
        </p:nvSpPr>
        <p:spPr>
          <a:xfrm>
            <a:off x="8308287" y="1765824"/>
            <a:ext cx="3153966" cy="1631216"/>
          </a:xfrm>
          <a:prstGeom prst="rect">
            <a:avLst/>
          </a:prstGeom>
          <a:noFill/>
        </p:spPr>
        <p:txBody>
          <a:bodyPr wrap="square" rtlCol="0">
            <a:spAutoFit/>
          </a:bodyPr>
          <a:lstStyle/>
          <a:p>
            <a:r>
              <a:rPr lang="it-IT" sz="2800" b="1" dirty="0" err="1" smtClean="0"/>
              <a:t>Infrastructure</a:t>
            </a:r>
            <a:endParaRPr lang="it-IT" sz="2800" b="1" dirty="0" smtClean="0"/>
          </a:p>
          <a:p>
            <a:r>
              <a:rPr lang="en-US" sz="2400" dirty="0"/>
              <a:t>C</a:t>
            </a:r>
            <a:r>
              <a:rPr lang="en-US" sz="2400" dirty="0" smtClean="0"/>
              <a:t>ontext </a:t>
            </a:r>
            <a:r>
              <a:rPr lang="en-US" sz="2400" dirty="0"/>
              <a:t>for service provision and use of attractions</a:t>
            </a:r>
            <a:endParaRPr lang="it-IT" sz="2400" dirty="0"/>
          </a:p>
        </p:txBody>
      </p:sp>
      <p:sp>
        <p:nvSpPr>
          <p:cNvPr id="14" name="CasellaDiTesto 13"/>
          <p:cNvSpPr txBox="1"/>
          <p:nvPr/>
        </p:nvSpPr>
        <p:spPr>
          <a:xfrm>
            <a:off x="964096" y="3717373"/>
            <a:ext cx="2899692" cy="2369880"/>
          </a:xfrm>
          <a:prstGeom prst="rect">
            <a:avLst/>
          </a:prstGeom>
          <a:noFill/>
        </p:spPr>
        <p:txBody>
          <a:bodyPr wrap="square" rtlCol="0">
            <a:spAutoFit/>
          </a:bodyPr>
          <a:lstStyle/>
          <a:p>
            <a:r>
              <a:rPr lang="it-IT" sz="2800" b="1" dirty="0" smtClean="0"/>
              <a:t>Services</a:t>
            </a:r>
          </a:p>
          <a:p>
            <a:r>
              <a:rPr lang="en-US" sz="2400" dirty="0"/>
              <a:t>A</a:t>
            </a:r>
            <a:r>
              <a:rPr lang="en-US" sz="2400" dirty="0" smtClean="0"/>
              <a:t>llow </a:t>
            </a:r>
            <a:r>
              <a:rPr lang="en-US" sz="2400" dirty="0"/>
              <a:t>access to and enjoyment of attractions (</a:t>
            </a:r>
            <a:r>
              <a:rPr lang="en-US" sz="2400" dirty="0" smtClean="0"/>
              <a:t>tourism </a:t>
            </a:r>
            <a:r>
              <a:rPr lang="en-US" sz="2400" dirty="0"/>
              <a:t>services, transport services, etc.)</a:t>
            </a:r>
            <a:endParaRPr lang="it-IT" sz="2400" dirty="0"/>
          </a:p>
        </p:txBody>
      </p:sp>
      <p:sp>
        <p:nvSpPr>
          <p:cNvPr id="15" name="CasellaDiTesto 14"/>
          <p:cNvSpPr txBox="1"/>
          <p:nvPr/>
        </p:nvSpPr>
        <p:spPr>
          <a:xfrm>
            <a:off x="8308287" y="3717373"/>
            <a:ext cx="3529217" cy="1631216"/>
          </a:xfrm>
          <a:prstGeom prst="rect">
            <a:avLst/>
          </a:prstGeom>
          <a:noFill/>
        </p:spPr>
        <p:txBody>
          <a:bodyPr wrap="square" rtlCol="0">
            <a:spAutoFit/>
          </a:bodyPr>
          <a:lstStyle/>
          <a:p>
            <a:r>
              <a:rPr lang="it-IT" sz="2800" b="1" dirty="0" smtClean="0"/>
              <a:t>Image</a:t>
            </a:r>
          </a:p>
          <a:p>
            <a:r>
              <a:rPr lang="en-US" sz="2400" dirty="0" smtClean="0"/>
              <a:t>Set of </a:t>
            </a:r>
            <a:r>
              <a:rPr lang="en-US" sz="2400" dirty="0" err="1" smtClean="0"/>
              <a:t>opinions,impression</a:t>
            </a:r>
            <a:r>
              <a:rPr lang="en-US" sz="2400" dirty="0" smtClean="0"/>
              <a:t>, and feelings that people have about the destination</a:t>
            </a:r>
            <a:endParaRPr lang="it-IT" sz="2400" dirty="0"/>
          </a:p>
        </p:txBody>
      </p:sp>
    </p:spTree>
    <p:extLst>
      <p:ext uri="{BB962C8B-B14F-4D97-AF65-F5344CB8AC3E}">
        <p14:creationId xmlns:p14="http://schemas.microsoft.com/office/powerpoint/2010/main" val="3424458835"/>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cka">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9bdc472-8c15-44a4-8402-5a4738d41b85">
      <Terms xmlns="http://schemas.microsoft.com/office/infopath/2007/PartnerControls"/>
    </lcf76f155ced4ddcb4097134ff3c332f>
    <TaxCatchAll xmlns="f83a81d3-c099-4ff3-85b8-0382f338cfd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A5625CA4949FD459A04656ECB39CAD0" ma:contentTypeVersion="12" ma:contentTypeDescription="Create a new document." ma:contentTypeScope="" ma:versionID="ba368d2b392761342ca93720cfff5ce4">
  <xsd:schema xmlns:xsd="http://www.w3.org/2001/XMLSchema" xmlns:xs="http://www.w3.org/2001/XMLSchema" xmlns:p="http://schemas.microsoft.com/office/2006/metadata/properties" xmlns:ns2="79bdc472-8c15-44a4-8402-5a4738d41b85" xmlns:ns3="f83a81d3-c099-4ff3-85b8-0382f338cfda" targetNamespace="http://schemas.microsoft.com/office/2006/metadata/properties" ma:root="true" ma:fieldsID="2db2ccbc0b771354bb4b75c9c2c77c88" ns2:_="" ns3:_="">
    <xsd:import namespace="79bdc472-8c15-44a4-8402-5a4738d41b85"/>
    <xsd:import namespace="f83a81d3-c099-4ff3-85b8-0382f338cfd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bdc472-8c15-44a4-8402-5a4738d41b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60e0b2-97a8-4744-93ce-52f89bbfc05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83a81d3-c099-4ff3-85b8-0382f338cfd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a5ba411-1be7-498a-b038-0f9affcbfda4}" ma:internalName="TaxCatchAll" ma:showField="CatchAllData" ma:web="f83a81d3-c099-4ff3-85b8-0382f338cf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F04CEE-9EA6-4572-B2F1-5EDC9E0D7E18}">
  <ds:schemaRefs>
    <ds:schemaRef ds:uri="http://schemas.openxmlformats.org/package/2006/metadata/core-properties"/>
    <ds:schemaRef ds:uri="http://schemas.microsoft.com/office/2006/documentManagement/types"/>
    <ds:schemaRef ds:uri="http://purl.org/dc/elements/1.1/"/>
    <ds:schemaRef ds:uri="79bdc472-8c15-44a4-8402-5a4738d41b85"/>
    <ds:schemaRef ds:uri="http://purl.org/dc/terms/"/>
    <ds:schemaRef ds:uri="http://schemas.microsoft.com/office/infopath/2007/PartnerControls"/>
    <ds:schemaRef ds:uri="http://schemas.microsoft.com/office/2006/metadata/properties"/>
    <ds:schemaRef ds:uri="http://purl.org/dc/dcmitype/"/>
    <ds:schemaRef ds:uri="f83a81d3-c099-4ff3-85b8-0382f338cfda"/>
    <ds:schemaRef ds:uri="http://www.w3.org/XML/1998/namespace"/>
  </ds:schemaRefs>
</ds:datastoreItem>
</file>

<file path=customXml/itemProps2.xml><?xml version="1.0" encoding="utf-8"?>
<ds:datastoreItem xmlns:ds="http://schemas.openxmlformats.org/officeDocument/2006/customXml" ds:itemID="{AD8B7258-BF01-4612-B821-628551BAFFC5}"/>
</file>

<file path=customXml/itemProps3.xml><?xml version="1.0" encoding="utf-8"?>
<ds:datastoreItem xmlns:ds="http://schemas.openxmlformats.org/officeDocument/2006/customXml" ds:itemID="{660F6117-07DC-4D88-8F37-E709088131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TM10001106[[fn=Bricka]]</Template>
  <TotalTime>6159</TotalTime>
  <Words>4261</Words>
  <Application>Microsoft Office PowerPoint</Application>
  <PresentationFormat>Widescreen</PresentationFormat>
  <Paragraphs>430</Paragraphs>
  <Slides>42</Slides>
  <Notes>40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42</vt:i4>
      </vt:variant>
    </vt:vector>
  </HeadingPairs>
  <TitlesOfParts>
    <vt:vector size="50" baseType="lpstr">
      <vt:lpstr>Aptos</vt:lpstr>
      <vt:lpstr>Arial</vt:lpstr>
      <vt:lpstr>Calibri</vt:lpstr>
      <vt:lpstr>Gill Sans MT</vt:lpstr>
      <vt:lpstr>Impact</vt:lpstr>
      <vt:lpstr>Open Sans</vt:lpstr>
      <vt:lpstr>Wingdings</vt:lpstr>
      <vt:lpstr>Bricka</vt:lpstr>
      <vt:lpstr>#ASenseofEU - Training Mobility in Italy </vt:lpstr>
      <vt:lpstr>Structure of the session</vt:lpstr>
      <vt:lpstr>RURAL ToURISM definition</vt:lpstr>
      <vt:lpstr>RURAL ToURISM &amp; intangible cultural Heritage (ICH) tourism </vt:lpstr>
      <vt:lpstr>Cultural tourism</vt:lpstr>
      <vt:lpstr>Cultural tourism: evolution</vt:lpstr>
      <vt:lpstr>What do tourists buy?</vt:lpstr>
      <vt:lpstr>TOURISM PRODUCT</vt:lpstr>
      <vt:lpstr>Tourism product: components </vt:lpstr>
      <vt:lpstr>Tourism product</vt:lpstr>
      <vt:lpstr>How to design a product?</vt:lpstr>
      <vt:lpstr>Tourism product design</vt:lpstr>
      <vt:lpstr>Tourism product design</vt:lpstr>
      <vt:lpstr>Tourism product design </vt:lpstr>
      <vt:lpstr>Tourism product Design</vt:lpstr>
      <vt:lpstr>Tourism product Design</vt:lpstr>
      <vt:lpstr>Tourism product Design</vt:lpstr>
      <vt:lpstr>Tourism product Design </vt:lpstr>
      <vt:lpstr>Tourism product Design </vt:lpstr>
      <vt:lpstr>How to design a Tourist experience?</vt:lpstr>
      <vt:lpstr>The tourism experience: definition</vt:lpstr>
      <vt:lpstr>experiential tourism</vt:lpstr>
      <vt:lpstr>Tourist experience: design</vt:lpstr>
      <vt:lpstr>Tourist experience: design</vt:lpstr>
      <vt:lpstr>Tourist experience: design</vt:lpstr>
      <vt:lpstr>Tourist experience: design</vt:lpstr>
      <vt:lpstr>Tourist experience: design</vt:lpstr>
      <vt:lpstr>Tourist experience: design</vt:lpstr>
      <vt:lpstr>Tourist experience: design</vt:lpstr>
      <vt:lpstr>Tourist experience: design</vt:lpstr>
      <vt:lpstr>Experiential product: communication and promotion</vt:lpstr>
      <vt:lpstr>Experiential product: sales channels</vt:lpstr>
      <vt:lpstr>Experiential product: sales channels</vt:lpstr>
      <vt:lpstr>Experiential product: sales channels</vt:lpstr>
      <vt:lpstr>Experiential product: sales channels</vt:lpstr>
      <vt:lpstr>Production process of a tourism product</vt:lpstr>
      <vt:lpstr>#ASenseofEU - Training Mobility in Italy </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Helena Kuhlefelt</dc:creator>
  <cp:lastModifiedBy>Account Microsoft</cp:lastModifiedBy>
  <cp:revision>325</cp:revision>
  <dcterms:created xsi:type="dcterms:W3CDTF">2025-12-19T09:46:02Z</dcterms:created>
  <dcterms:modified xsi:type="dcterms:W3CDTF">2026-04-01T09:48:18Z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0x0101002A5625CA4949FD459A04656ECB39CAD0</vt:lpwstr>
  </property>
</Properties>
</file>