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0"/>
  </p:notesMasterIdLst>
  <p:sldIdLst>
    <p:sldId id="256" r:id="rId5"/>
    <p:sldId id="578" r:id="rId6"/>
    <p:sldId id="576" r:id="rId7"/>
    <p:sldId id="577" r:id="rId8"/>
    <p:sldId id="553" r:id="rId9"/>
    <p:sldId id="555" r:id="rId10"/>
    <p:sldId id="554" r:id="rId11"/>
    <p:sldId id="557" r:id="rId12"/>
    <p:sldId id="556" r:id="rId13"/>
    <p:sldId id="559" r:id="rId14"/>
    <p:sldId id="560" r:id="rId15"/>
    <p:sldId id="561" r:id="rId16"/>
    <p:sldId id="562" r:id="rId17"/>
    <p:sldId id="563" r:id="rId18"/>
    <p:sldId id="564" r:id="rId19"/>
    <p:sldId id="565" r:id="rId20"/>
    <p:sldId id="568" r:id="rId21"/>
    <p:sldId id="569" r:id="rId22"/>
    <p:sldId id="570" r:id="rId23"/>
    <p:sldId id="571" r:id="rId24"/>
    <p:sldId id="572" r:id="rId25"/>
    <p:sldId id="573" r:id="rId26"/>
    <p:sldId id="574" r:id="rId27"/>
    <p:sldId id="575" r:id="rId28"/>
    <p:sldId id="57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7665"/>
    <a:srgbClr val="147ABA"/>
    <a:srgbClr val="5C7F2C"/>
    <a:srgbClr val="BA2621"/>
    <a:srgbClr val="E8A22F"/>
    <a:srgbClr val="E60051"/>
    <a:srgbClr val="F47021"/>
    <a:srgbClr val="624A59"/>
    <a:srgbClr val="44593B"/>
    <a:srgbClr val="93B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94660"/>
  </p:normalViewPr>
  <p:slideViewPr>
    <p:cSldViewPr snapToGrid="0">
      <p:cViewPr varScale="1">
        <p:scale>
          <a:sx n="83" d="100"/>
          <a:sy n="83" d="100"/>
        </p:scale>
        <p:origin x="552" y="48"/>
      </p:cViewPr>
      <p:guideLst/>
    </p:cSldViewPr>
  </p:slideViewPr>
  <p:notesTextViewPr>
    <p:cViewPr>
      <p:scale>
        <a:sx n="1" d="1"/>
        <a:sy n="1" d="1"/>
      </p:scale>
      <p:origin x="0" y="0"/>
    </p:cViewPr>
  </p:notesTextViewPr>
  <p:sorterViewPr>
    <p:cViewPr>
      <p:scale>
        <a:sx n="138" d="100"/>
        <a:sy n="138" d="100"/>
      </p:scale>
      <p:origin x="0" y="-1279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511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milygo.eu/"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GB" sz="1200" kern="1200" dirty="0" smtClean="0">
                <a:solidFill>
                  <a:schemeClr val="tx1"/>
                </a:solidFill>
                <a:effectLst/>
                <a:latin typeface="+mn-lt"/>
                <a:ea typeface="+mn-ea"/>
                <a:cs typeface="+mn-cs"/>
              </a:rPr>
              <a:t>Today I will introduce the topic of tourism based on intangible cultural heritage, with a particular focus on rural and remote areas.</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During this session, we will explore how tourism has evolved from a traditional model focused on places and attractions to a model </a:t>
            </a:r>
            <a:r>
              <a:rPr lang="en-GB" sz="1200" kern="1200" dirty="0" err="1" smtClean="0">
                <a:solidFill>
                  <a:schemeClr val="tx1"/>
                </a:solidFill>
                <a:effectLst/>
                <a:latin typeface="+mn-lt"/>
                <a:ea typeface="+mn-ea"/>
                <a:cs typeface="+mn-cs"/>
              </a:rPr>
              <a:t>centered</a:t>
            </a:r>
            <a:r>
              <a:rPr lang="en-GB" sz="1200" kern="1200" dirty="0" smtClean="0">
                <a:solidFill>
                  <a:schemeClr val="tx1"/>
                </a:solidFill>
                <a:effectLst/>
                <a:latin typeface="+mn-lt"/>
                <a:ea typeface="+mn-ea"/>
                <a:cs typeface="+mn-cs"/>
              </a:rPr>
              <a:t> on experiences, motivations, and cultural identity.</a:t>
            </a:r>
            <a:endParaRPr lang="it-IT"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will also examine how tourism products and experiences are designed, produced, and communicated, especially in contexts where intangible cultural heritage represents a key resource.</a:t>
            </a:r>
            <a:endParaRPr lang="it-IT" sz="1200" kern="1200" dirty="0" smtClean="0">
              <a:solidFill>
                <a:schemeClr val="tx1"/>
              </a:solidFill>
              <a:effectLst/>
              <a:latin typeface="+mn-lt"/>
              <a:ea typeface="+mn-ea"/>
              <a:cs typeface="+mn-cs"/>
            </a:endParaRPr>
          </a:p>
          <a:p>
            <a:endParaRPr lang="it-IT" dirty="0"/>
          </a:p>
        </p:txBody>
      </p:sp>
    </p:spTree>
    <p:extLst>
      <p:ext uri="{BB962C8B-B14F-4D97-AF65-F5344CB8AC3E}">
        <p14:creationId xmlns:p14="http://schemas.microsoft.com/office/powerpoint/2010/main" val="2449225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r>
              <a:rPr lang="en-US" dirty="0" err="1" smtClean="0"/>
              <a:t>FamilyGO</a:t>
            </a:r>
            <a:r>
              <a:rPr lang="en-US" dirty="0" smtClean="0"/>
              <a:t> (</a:t>
            </a:r>
            <a:r>
              <a:rPr lang="en-US" dirty="0" smtClean="0">
                <a:hlinkClick r:id="rId3"/>
              </a:rPr>
              <a:t>https://www.familygo.eu/</a:t>
            </a:r>
            <a:r>
              <a:rPr lang="en-US" dirty="0" smtClean="0"/>
              <a:t>) is an Italian online magazine, established in 2009, </a:t>
            </a:r>
            <a:r>
              <a:rPr lang="en-US" dirty="0" err="1" smtClean="0"/>
              <a:t>specialising</a:t>
            </a:r>
            <a:r>
              <a:rPr lang="en-US" dirty="0" smtClean="0"/>
              <a:t> in family travel. It provides travel ideas, child-friendly hotels, events, museums and family-oriented itineraries in Italy and abroad, promoting high-quality accommodation and collaborating with tourism boards.</a:t>
            </a:r>
            <a:endParaRPr lang="it-IT" dirty="0"/>
          </a:p>
        </p:txBody>
      </p:sp>
    </p:spTree>
    <p:extLst>
      <p:ext uri="{BB962C8B-B14F-4D97-AF65-F5344CB8AC3E}">
        <p14:creationId xmlns:p14="http://schemas.microsoft.com/office/powerpoint/2010/main" val="3318455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805639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In</a:t>
            </a:r>
            <a:r>
              <a:rPr lang="it-IT" baseline="0" dirty="0" smtClean="0"/>
              <a:t> Iceland </a:t>
            </a:r>
            <a:r>
              <a:rPr lang="it-IT" baseline="0" dirty="0" err="1" smtClean="0"/>
              <a:t>something</a:t>
            </a:r>
            <a:r>
              <a:rPr lang="it-IT" baseline="0" dirty="0" smtClean="0"/>
              <a:t> </a:t>
            </a:r>
            <a:r>
              <a:rPr lang="it-IT" baseline="0" dirty="0" err="1" smtClean="0"/>
              <a:t>like</a:t>
            </a:r>
            <a:r>
              <a:rPr lang="it-IT" baseline="0" dirty="0" smtClean="0"/>
              <a:t> </a:t>
            </a:r>
            <a:r>
              <a:rPr lang="it-IT" baseline="0" dirty="0" err="1" smtClean="0"/>
              <a:t>transumance</a:t>
            </a:r>
            <a:r>
              <a:rPr lang="it-IT" baseline="0" dirty="0" smtClean="0"/>
              <a:t> </a:t>
            </a:r>
            <a:r>
              <a:rPr lang="it-IT" baseline="0" dirty="0" err="1" smtClean="0"/>
              <a:t>exists</a:t>
            </a:r>
            <a:r>
              <a:rPr lang="it-IT" baseline="0" dirty="0" smtClean="0"/>
              <a:t> and </a:t>
            </a:r>
            <a:r>
              <a:rPr lang="it-IT" baseline="0" dirty="0" err="1" smtClean="0"/>
              <a:t>it’s</a:t>
            </a:r>
            <a:r>
              <a:rPr lang="it-IT" baseline="0" dirty="0" smtClean="0"/>
              <a:t> </a:t>
            </a:r>
            <a:r>
              <a:rPr lang="it-IT" baseline="0" dirty="0" err="1" smtClean="0"/>
              <a:t>called</a:t>
            </a:r>
            <a:r>
              <a:rPr lang="it-IT" baseline="0" dirty="0" smtClean="0"/>
              <a:t> </a:t>
            </a:r>
            <a:r>
              <a:rPr lang="it-IT" b="1" baseline="0" dirty="0" err="1" smtClean="0"/>
              <a:t>smölun</a:t>
            </a:r>
            <a:r>
              <a:rPr lang="it-IT" baseline="0" dirty="0" smtClean="0"/>
              <a:t> and </a:t>
            </a:r>
            <a:r>
              <a:rPr lang="it-IT" sz="1200" b="1" i="1" kern="1200" dirty="0" err="1" smtClean="0">
                <a:solidFill>
                  <a:schemeClr val="tx1"/>
                </a:solidFill>
                <a:effectLst/>
                <a:latin typeface="+mn-lt"/>
                <a:ea typeface="+mn-ea"/>
                <a:cs typeface="+mn-cs"/>
              </a:rPr>
              <a:t>réttir</a:t>
            </a:r>
            <a:r>
              <a:rPr lang="it-IT" baseline="0" dirty="0" smtClean="0"/>
              <a:t>. In </a:t>
            </a:r>
            <a:r>
              <a:rPr lang="it-IT" baseline="0" dirty="0" err="1" smtClean="0"/>
              <a:t>Sweden</a:t>
            </a:r>
            <a:r>
              <a:rPr lang="it-IT" baseline="0" dirty="0" smtClean="0"/>
              <a:t>: </a:t>
            </a:r>
            <a:r>
              <a:rPr lang="it-IT" sz="1200" b="0" i="0" kern="1200" dirty="0" err="1" smtClean="0">
                <a:solidFill>
                  <a:schemeClr val="tx1"/>
                </a:solidFill>
                <a:effectLst/>
                <a:latin typeface="+mn-lt"/>
                <a:ea typeface="+mn-ea"/>
                <a:cs typeface="+mn-cs"/>
              </a:rPr>
              <a:t>Summer</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farming</a:t>
            </a:r>
            <a:r>
              <a:rPr lang="it-IT" sz="1200" b="0" i="0" kern="1200" dirty="0" smtClean="0">
                <a:solidFill>
                  <a:schemeClr val="tx1"/>
                </a:solidFill>
                <a:effectLst/>
                <a:latin typeface="+mn-lt"/>
                <a:ea typeface="+mn-ea"/>
                <a:cs typeface="+mn-cs"/>
              </a:rPr>
              <a:t> </a:t>
            </a:r>
            <a:r>
              <a:rPr lang="it-IT" sz="1200" b="0" i="0" kern="1200" dirty="0" err="1" smtClean="0">
                <a:solidFill>
                  <a:schemeClr val="tx1"/>
                </a:solidFill>
                <a:effectLst/>
                <a:latin typeface="+mn-lt"/>
                <a:ea typeface="+mn-ea"/>
                <a:cs typeface="+mn-cs"/>
              </a:rPr>
              <a:t>at</a:t>
            </a:r>
            <a:r>
              <a:rPr lang="it-IT" sz="1200" b="0" i="0" kern="1200" dirty="0" smtClean="0">
                <a:solidFill>
                  <a:schemeClr val="tx1"/>
                </a:solidFill>
                <a:effectLst/>
                <a:latin typeface="+mn-lt"/>
                <a:ea typeface="+mn-ea"/>
                <a:cs typeface="+mn-cs"/>
              </a:rPr>
              <a:t> </a:t>
            </a:r>
            <a:r>
              <a:rPr lang="it-IT" sz="1200" b="1" i="0" kern="1200" dirty="0" err="1" smtClean="0">
                <a:solidFill>
                  <a:schemeClr val="tx1"/>
                </a:solidFill>
                <a:effectLst/>
                <a:latin typeface="+mn-lt"/>
                <a:ea typeface="+mn-ea"/>
                <a:cs typeface="+mn-cs"/>
              </a:rPr>
              <a:t>fäbod</a:t>
            </a:r>
            <a:r>
              <a:rPr lang="it-IT" sz="1200" b="0" i="0" kern="1200" dirty="0" smtClean="0">
                <a:solidFill>
                  <a:schemeClr val="tx1"/>
                </a:solidFill>
                <a:effectLst/>
                <a:latin typeface="+mn-lt"/>
                <a:ea typeface="+mn-ea"/>
                <a:cs typeface="+mn-cs"/>
              </a:rPr>
              <a:t> and </a:t>
            </a:r>
            <a:r>
              <a:rPr lang="it-IT" sz="1200" b="1" i="0" kern="1200" dirty="0" err="1" smtClean="0">
                <a:solidFill>
                  <a:schemeClr val="tx1"/>
                </a:solidFill>
                <a:effectLst/>
                <a:latin typeface="+mn-lt"/>
                <a:ea typeface="+mn-ea"/>
                <a:cs typeface="+mn-cs"/>
              </a:rPr>
              <a:t>seter</a:t>
            </a:r>
            <a:endParaRPr lang="it-IT" sz="1200" b="1" i="0" kern="1200" dirty="0" smtClean="0">
              <a:solidFill>
                <a:schemeClr val="tx1"/>
              </a:solidFill>
              <a:effectLst/>
              <a:latin typeface="+mn-lt"/>
              <a:ea typeface="+mn-ea"/>
              <a:cs typeface="+mn-cs"/>
            </a:endParaRPr>
          </a:p>
          <a:p>
            <a:endParaRPr lang="it-IT" b="0" dirty="0"/>
          </a:p>
        </p:txBody>
      </p:sp>
    </p:spTree>
    <p:extLst>
      <p:ext uri="{BB962C8B-B14F-4D97-AF65-F5344CB8AC3E}">
        <p14:creationId xmlns:p14="http://schemas.microsoft.com/office/powerpoint/2010/main" val="1925196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004127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329014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242458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4188476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763417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981922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819578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820674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154910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5403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790850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543965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567104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889286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075200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850110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273868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936494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768873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sv-SE"/>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sv-SE"/>
              <a:t>Klicka här för att ändra mall för rubrikformat</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3/26/2026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3/26/2026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257300"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633864"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sv-SE"/>
              <a:t>Klicka här för att ändra mall för rubrikformat</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3/26/2026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3/26/2026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3/26/2026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sv-SE"/>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10" Type="http://schemas.openxmlformats.org/officeDocument/2006/relationships/image" Target="../media/image9.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facebook.com/watch/?v=1130899184662066" TargetMode="External"/><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familygo.eu/vacanze-con-bambini/viaggi/basilicata/rapone-paese-delle-fiab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raduratrekking.com/borghintrek-rapone-pz-il-paese-delle-fiab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e_35vNXgts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hyperlink" Target="https://www.schnalstal.com/en/your-adventure/your-adventure-in-summer/transhumance-italy"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farmexperience.it/en/lazio/transhumance-traveling-with-tradi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becountry.it/en"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raponepaesedellefiabe.it/en/home.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19D91B3E-FDC5-A5C4-2C3C-DF26FB9C163C}"/>
              </a:ext>
            </a:extLst>
          </p:cNvPr>
          <p:cNvSpPr>
            <a:spLocks noGrp="1"/>
          </p:cNvSpPr>
          <p:nvPr>
            <p:ph type="ctrTitle"/>
          </p:nvPr>
        </p:nvSpPr>
        <p:spPr>
          <a:xfrm>
            <a:off x="1951574" y="5812195"/>
            <a:ext cx="8572314" cy="931900"/>
          </a:xfrm>
        </p:spPr>
        <p:txBody>
          <a:bodyPr/>
          <a:lstStyle/>
          <a:p>
            <a:pPr>
              <a:lnSpc>
                <a:spcPts val="3000"/>
              </a:lnSpc>
              <a:spcBef>
                <a:spcPts val="0"/>
              </a:spcBef>
            </a:pPr>
            <a:r>
              <a:rPr lang="en-GB" sz="2000" cap="none" dirty="0"/>
              <a:t>#</a:t>
            </a:r>
            <a:r>
              <a:rPr lang="en-GB" sz="2000" cap="none" dirty="0" err="1" smtClean="0"/>
              <a:t>ASenseofEU</a:t>
            </a:r>
            <a:r>
              <a:rPr lang="en-GB" sz="2000" cap="none" dirty="0"/>
              <a:t> </a:t>
            </a:r>
            <a:r>
              <a:rPr lang="en-GB" sz="2000" cap="none" dirty="0" smtClean="0"/>
              <a:t>- Training Mobility in </a:t>
            </a:r>
            <a:r>
              <a:rPr lang="en-GB" sz="2000" cap="none" dirty="0"/>
              <a:t>Italy</a:t>
            </a:r>
            <a:r>
              <a:rPr lang="it-IT" sz="2400" cap="none" dirty="0"/>
              <a:t/>
            </a:r>
            <a:br>
              <a:rPr lang="it-IT" sz="2400" cap="none" dirty="0"/>
            </a:br>
            <a:endParaRPr lang="sv-SE" sz="2400" cap="none" dirty="0"/>
          </a:p>
        </p:txBody>
      </p:sp>
      <p:sp>
        <p:nvSpPr>
          <p:cNvPr id="3" name="Underrubrik 2">
            <a:extLst>
              <a:ext uri="{FF2B5EF4-FFF2-40B4-BE49-F238E27FC236}">
                <a16:creationId xmlns="" xmlns:a16="http://schemas.microsoft.com/office/drawing/2014/main" id="{990545E8-0755-10B3-CBCB-4439693141AC}"/>
              </a:ext>
            </a:extLst>
          </p:cNvPr>
          <p:cNvSpPr>
            <a:spLocks noGrp="1"/>
          </p:cNvSpPr>
          <p:nvPr>
            <p:ph type="subTitle" idx="1"/>
          </p:nvPr>
        </p:nvSpPr>
        <p:spPr>
          <a:xfrm>
            <a:off x="2215045" y="6372956"/>
            <a:ext cx="8045373" cy="742279"/>
          </a:xfrm>
        </p:spPr>
        <p:txBody>
          <a:bodyPr>
            <a:normAutofit/>
          </a:bodyPr>
          <a:lstStyle/>
          <a:p>
            <a:r>
              <a:rPr lang="en-GB" dirty="0" err="1">
                <a:latin typeface="+mj-lt"/>
              </a:rPr>
              <a:t>Gubbio</a:t>
            </a:r>
            <a:r>
              <a:rPr lang="en-GB" dirty="0">
                <a:latin typeface="+mj-lt"/>
              </a:rPr>
              <a:t> (</a:t>
            </a:r>
            <a:r>
              <a:rPr lang="en-GB" dirty="0" smtClean="0">
                <a:latin typeface="+mj-lt"/>
              </a:rPr>
              <a:t>Umbria - </a:t>
            </a:r>
            <a:r>
              <a:rPr lang="en-GB" dirty="0" err="1" smtClean="0">
                <a:latin typeface="+mj-lt"/>
              </a:rPr>
              <a:t>iTALY</a:t>
            </a:r>
            <a:r>
              <a:rPr lang="en-GB" dirty="0" smtClean="0">
                <a:latin typeface="+mj-lt"/>
              </a:rPr>
              <a:t>) </a:t>
            </a:r>
            <a:r>
              <a:rPr lang="en-GB" dirty="0">
                <a:latin typeface="+mj-lt"/>
              </a:rPr>
              <a:t>| 23–27 March 2026</a:t>
            </a:r>
            <a:endParaRPr lang="it-IT" dirty="0">
              <a:latin typeface="+mj-lt"/>
            </a:endParaRPr>
          </a:p>
        </p:txBody>
      </p:sp>
      <p:pic>
        <p:nvPicPr>
          <p:cNvPr id="4" name="Immagine 3"/>
          <p:cNvPicPr>
            <a:picLocks noChangeAspect="1"/>
          </p:cNvPicPr>
          <p:nvPr/>
        </p:nvPicPr>
        <p:blipFill>
          <a:blip r:embed="rId3"/>
          <a:stretch>
            <a:fillRect/>
          </a:stretch>
        </p:blipFill>
        <p:spPr>
          <a:xfrm>
            <a:off x="10644866" y="0"/>
            <a:ext cx="1547134" cy="1548000"/>
          </a:xfrm>
          <a:prstGeom prst="rect">
            <a:avLst/>
          </a:prstGeom>
        </p:spPr>
      </p:pic>
      <p:sp>
        <p:nvSpPr>
          <p:cNvPr id="5" name="CasellaDiTesto 4">
            <a:extLst>
              <a:ext uri="{FF2B5EF4-FFF2-40B4-BE49-F238E27FC236}">
                <a16:creationId xmlns="" xmlns:a16="http://schemas.microsoft.com/office/drawing/2014/main" id="{107F8A51-D298-1B68-E00C-050913508DD7}"/>
              </a:ext>
            </a:extLst>
          </p:cNvPr>
          <p:cNvSpPr txBox="1"/>
          <p:nvPr/>
        </p:nvSpPr>
        <p:spPr>
          <a:xfrm>
            <a:off x="2215045" y="47650"/>
            <a:ext cx="2952948" cy="1056700"/>
          </a:xfrm>
          <a:prstGeom prst="rect">
            <a:avLst/>
          </a:prstGeom>
          <a:noFill/>
        </p:spPr>
        <p:txBody>
          <a:bodyPr wrap="square">
            <a:spAutoFit/>
          </a:bodyPr>
          <a:lstStyle/>
          <a:p>
            <a:pPr>
              <a:spcAft>
                <a:spcPts val="400"/>
              </a:spcAft>
              <a:buNone/>
            </a:pPr>
            <a:r>
              <a:rPr lang="it-IT" sz="800" b="1" kern="100" dirty="0">
                <a:effectLst/>
                <a:latin typeface="Arial" panose="020B0604020202020204" pitchFamily="34" charset="0"/>
                <a:ea typeface="Aptos" panose="020B0004020202020204" pitchFamily="34" charset="0"/>
                <a:cs typeface="Arial" panose="020B0604020202020204" pitchFamily="34" charset="0"/>
              </a:rPr>
              <a:t>Co-</a:t>
            </a:r>
            <a:r>
              <a:rPr lang="it-IT" sz="800" b="1" kern="100" dirty="0" err="1">
                <a:effectLst/>
                <a:latin typeface="Arial" panose="020B0604020202020204" pitchFamily="34" charset="0"/>
                <a:ea typeface="Aptos" panose="020B0004020202020204" pitchFamily="34" charset="0"/>
                <a:cs typeface="Arial" panose="020B0604020202020204" pitchFamily="34" charset="0"/>
              </a:rPr>
              <a:t>funded</a:t>
            </a:r>
            <a:r>
              <a:rPr lang="it-IT" sz="800" b="1" kern="100" dirty="0">
                <a:effectLst/>
                <a:latin typeface="Arial" panose="020B0604020202020204" pitchFamily="34" charset="0"/>
                <a:ea typeface="Aptos" panose="020B0004020202020204" pitchFamily="34" charset="0"/>
                <a:cs typeface="Arial" panose="020B0604020202020204" pitchFamily="34" charset="0"/>
              </a:rPr>
              <a:t> by the </a:t>
            </a:r>
            <a:r>
              <a:rPr lang="it-IT" sz="800" b="1" kern="100" dirty="0" err="1">
                <a:effectLst/>
                <a:latin typeface="Arial" panose="020B0604020202020204" pitchFamily="34" charset="0"/>
                <a:ea typeface="Aptos" panose="020B0004020202020204" pitchFamily="34" charset="0"/>
                <a:cs typeface="Arial" panose="020B0604020202020204" pitchFamily="34" charset="0"/>
              </a:rPr>
              <a:t>European</a:t>
            </a:r>
            <a:r>
              <a:rPr lang="it-IT" sz="800" b="1" kern="100" dirty="0">
                <a:effectLst/>
                <a:latin typeface="Arial" panose="020B0604020202020204" pitchFamily="34" charset="0"/>
                <a:ea typeface="Aptos" panose="020B0004020202020204" pitchFamily="34" charset="0"/>
                <a:cs typeface="Arial" panose="020B0604020202020204" pitchFamily="34" charset="0"/>
              </a:rPr>
              <a:t> Union. </a:t>
            </a:r>
            <a:endParaRPr lang="it-IT" sz="800" b="1" kern="100" dirty="0" smtClean="0">
              <a:effectLst/>
              <a:latin typeface="Arial" panose="020B0604020202020204" pitchFamily="34" charset="0"/>
              <a:ea typeface="Aptos" panose="020B0004020202020204" pitchFamily="34" charset="0"/>
              <a:cs typeface="Arial" panose="020B0604020202020204" pitchFamily="34" charset="0"/>
            </a:endParaRPr>
          </a:p>
          <a:p>
            <a:pPr>
              <a:spcAft>
                <a:spcPts val="400"/>
              </a:spcAft>
            </a:pPr>
            <a:r>
              <a:rPr lang="it-IT" sz="800" b="1" dirty="0">
                <a:latin typeface="Arial" panose="020B0604020202020204" pitchFamily="34" charset="0"/>
                <a:ea typeface="Aptos" panose="020B0004020202020204" pitchFamily="34" charset="0"/>
                <a:cs typeface="Arial" panose="020B0604020202020204" pitchFamily="34" charset="0"/>
              </a:rPr>
              <a:t>Grant Agreement No. 2024-1-IS01-KA220-ADU-000251000</a:t>
            </a:r>
            <a:endParaRPr lang="it-IT" sz="800" b="1" dirty="0">
              <a:latin typeface="Arial" panose="020B0604020202020204" pitchFamily="34" charset="0"/>
              <a:cs typeface="Arial" panose="020B0604020202020204" pitchFamily="34" charset="0"/>
            </a:endParaRPr>
          </a:p>
          <a:p>
            <a:r>
              <a:rPr lang="en-GB" sz="800" dirty="0" smtClean="0">
                <a:latin typeface="Arial" panose="020B0604020202020204" pitchFamily="34" charset="0"/>
                <a:cs typeface="Arial" panose="020B0604020202020204" pitchFamily="34" charset="0"/>
              </a:rPr>
              <a:t>The </a:t>
            </a:r>
            <a:r>
              <a:rPr lang="en-GB" sz="800" dirty="0">
                <a:latin typeface="Arial" panose="020B0604020202020204" pitchFamily="34" charset="0"/>
                <a:cs typeface="Arial" panose="020B0604020202020204" pitchFamily="34" charset="0"/>
              </a:rPr>
              <a:t>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r>
              <a:rPr lang="en-GB" sz="800" dirty="0" smtClean="0">
                <a:latin typeface="Arial" panose="020B0604020202020204" pitchFamily="34" charset="0"/>
                <a:cs typeface="Arial" panose="020B0604020202020204" pitchFamily="34" charset="0"/>
              </a:rPr>
              <a:t>.</a:t>
            </a:r>
            <a:endParaRPr lang="it-IT" sz="800" dirty="0">
              <a:latin typeface="Arial" panose="020B0604020202020204" pitchFamily="34" charset="0"/>
              <a:cs typeface="Arial" panose="020B0604020202020204" pitchFamily="34" charset="0"/>
            </a:endParaRPr>
          </a:p>
        </p:txBody>
      </p:sp>
      <p:pic>
        <p:nvPicPr>
          <p:cNvPr id="6" name="Elemento grafico 20">
            <a:extLst>
              <a:ext uri="{FF2B5EF4-FFF2-40B4-BE49-F238E27FC236}">
                <a16:creationId xmlns="" xmlns:a16="http://schemas.microsoft.com/office/drawing/2014/main" id="{953CEAEC-5CF3-3CDF-164C-AB68AA886896}"/>
              </a:ext>
            </a:extLst>
          </p:cNvPr>
          <p:cNvPicPr>
            <a:picLocks noChangeAspect="1"/>
          </p:cNvPicPr>
          <p:nvPr/>
        </p:nvPicPr>
        <p:blipFill>
          <a:blip r:embed="rId4">
            <a:extLst>
              <a:ext uri="{96DAC541-7B7A-43D3-8B79-37D633B846F1}">
                <asvg:svgBlip xmlns="" xmlns:asvg="http://schemas.microsoft.com/office/drawing/2016/SVG/main" r:embed="rId10"/>
              </a:ext>
            </a:extLst>
          </a:blip>
          <a:stretch>
            <a:fillRect/>
          </a:stretch>
        </p:blipFill>
        <p:spPr>
          <a:xfrm>
            <a:off x="275692" y="0"/>
            <a:ext cx="1986745" cy="1152000"/>
          </a:xfrm>
          <a:prstGeom prst="rect">
            <a:avLst/>
          </a:prstGeom>
        </p:spPr>
      </p:pic>
      <p:sp>
        <p:nvSpPr>
          <p:cNvPr id="7" name="Rubrik 1">
            <a:extLst>
              <a:ext uri="{FF2B5EF4-FFF2-40B4-BE49-F238E27FC236}">
                <a16:creationId xmlns:a16="http://schemas.microsoft.com/office/drawing/2014/main" xmlns="" id="{19D91B3E-FDC5-A5C4-2C3C-DF26FB9C163C}"/>
              </a:ext>
            </a:extLst>
          </p:cNvPr>
          <p:cNvSpPr txBox="1">
            <a:spLocks/>
          </p:cNvSpPr>
          <p:nvPr/>
        </p:nvSpPr>
        <p:spPr>
          <a:xfrm>
            <a:off x="3552596" y="1641312"/>
            <a:ext cx="5342021" cy="43949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0000" kern="1200" cap="all" spc="800" baseline="0">
                <a:solidFill>
                  <a:schemeClr val="tx2"/>
                </a:solidFill>
                <a:latin typeface="+mj-lt"/>
                <a:ea typeface="+mj-ea"/>
                <a:cs typeface="+mj-cs"/>
              </a:defRPr>
            </a:lvl1pPr>
          </a:lstStyle>
          <a:p>
            <a:pPr>
              <a:spcBef>
                <a:spcPts val="600"/>
              </a:spcBef>
              <a:spcAft>
                <a:spcPts val="600"/>
              </a:spcAft>
            </a:pPr>
            <a:r>
              <a:rPr lang="en-US" sz="3600" cap="none" dirty="0" smtClean="0"/>
              <a:t>Intangible</a:t>
            </a:r>
            <a:r>
              <a:rPr lang="en-US" sz="3600" dirty="0" smtClean="0"/>
              <a:t> </a:t>
            </a:r>
            <a:r>
              <a:rPr lang="en-US" sz="3600" cap="none" dirty="0" smtClean="0"/>
              <a:t>Cultural Heritage-based tourism in remote and rural areas</a:t>
            </a:r>
          </a:p>
          <a:p>
            <a:pPr>
              <a:spcBef>
                <a:spcPts val="600"/>
              </a:spcBef>
              <a:spcAft>
                <a:spcPts val="600"/>
              </a:spcAft>
            </a:pPr>
            <a:r>
              <a:rPr lang="en-US" sz="3600" cap="none" dirty="0" smtClean="0"/>
              <a:t>Best practices</a:t>
            </a:r>
            <a:r>
              <a:rPr lang="it-IT" cap="none" dirty="0" smtClean="0"/>
              <a:t/>
            </a:r>
            <a:br>
              <a:rPr lang="it-IT" cap="none" dirty="0" smtClean="0"/>
            </a:br>
            <a:endParaRPr lang="sv-SE" cap="none" dirty="0"/>
          </a:p>
        </p:txBody>
      </p:sp>
    </p:spTree>
    <p:extLst>
      <p:ext uri="{BB962C8B-B14F-4D97-AF65-F5344CB8AC3E}">
        <p14:creationId xmlns:p14="http://schemas.microsoft.com/office/powerpoint/2010/main" val="770713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74522" y="1375999"/>
            <a:ext cx="6743818" cy="5355312"/>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b="1" dirty="0" smtClean="0"/>
              <a:t>The </a:t>
            </a:r>
            <a:r>
              <a:rPr lang="en-US" sz="2400" b="1" dirty="0"/>
              <a:t>Princesses’ Boulevard: </a:t>
            </a:r>
            <a:r>
              <a:rPr lang="en-US" sz="2400" dirty="0"/>
              <a:t>a symbolic path celebrating female figures from fairy tales through visual storytelling and design.</a:t>
            </a:r>
          </a:p>
          <a:p>
            <a:pPr marL="457200" indent="-457200">
              <a:spcAft>
                <a:spcPts val="1200"/>
              </a:spcAft>
              <a:buFont typeface="Arial" panose="020B0604020202020204" pitchFamily="34" charset="0"/>
              <a:buChar char="•"/>
            </a:pPr>
            <a:r>
              <a:rPr lang="en-US" sz="2400" b="1" dirty="0" smtClean="0"/>
              <a:t>The </a:t>
            </a:r>
            <a:r>
              <a:rPr lang="en-US" sz="2400" b="1" dirty="0"/>
              <a:t>mural “From </a:t>
            </a:r>
            <a:r>
              <a:rPr lang="en-US" sz="2400" b="1" dirty="0" err="1"/>
              <a:t>Petrosinella</a:t>
            </a:r>
            <a:r>
              <a:rPr lang="en-US" sz="2400" b="1" dirty="0"/>
              <a:t> to Rapunzel”: </a:t>
            </a:r>
            <a:r>
              <a:rPr lang="en-US" sz="2400" dirty="0"/>
              <a:t>a large artwork that traces the evolution of a fairy tale heroine from </a:t>
            </a:r>
            <a:r>
              <a:rPr lang="en-US" sz="2400" dirty="0" err="1"/>
              <a:t>Basile’s</a:t>
            </a:r>
            <a:r>
              <a:rPr lang="en-US" sz="2400" dirty="0"/>
              <a:t> </a:t>
            </a:r>
            <a:r>
              <a:rPr lang="en-US" sz="2400" dirty="0" err="1"/>
              <a:t>Petrosinella</a:t>
            </a:r>
            <a:r>
              <a:rPr lang="en-US" sz="2400" dirty="0"/>
              <a:t> to the Brothers Grimm’s Rapunzel, and finally to the Disney adaptation.</a:t>
            </a:r>
          </a:p>
          <a:p>
            <a:pPr marL="457200" indent="-457200">
              <a:spcAft>
                <a:spcPts val="600"/>
              </a:spcAft>
              <a:buFont typeface="Arial" panose="020B0604020202020204" pitchFamily="34" charset="0"/>
              <a:buChar char="•"/>
            </a:pPr>
            <a:r>
              <a:rPr lang="en-US" sz="2400" b="1" dirty="0" smtClean="0"/>
              <a:t>The </a:t>
            </a:r>
            <a:r>
              <a:rPr lang="en-US" sz="2400" b="1" dirty="0"/>
              <a:t>Fairy Tale Library: </a:t>
            </a:r>
            <a:r>
              <a:rPr lang="en-US" sz="2400" dirty="0"/>
              <a:t>a creative reading space offering pop-up books, sensory books, and interactive resources for children, educators, and families</a:t>
            </a:r>
            <a:r>
              <a:rPr lang="en-US" sz="2400" dirty="0" smtClean="0"/>
              <a:t>.</a:t>
            </a:r>
          </a:p>
          <a:p>
            <a:pPr marL="457200" indent="-457200">
              <a:spcAft>
                <a:spcPts val="1200"/>
              </a:spcAft>
              <a:buFont typeface="Arial" panose="020B0604020202020204" pitchFamily="34" charset="0"/>
              <a:buChar char="•"/>
            </a:pPr>
            <a:r>
              <a:rPr lang="en-US" sz="2400" b="1" dirty="0"/>
              <a:t>Annual festivals </a:t>
            </a:r>
            <a:r>
              <a:rPr lang="en-US" sz="2400" dirty="0"/>
              <a:t>(August and December)</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How the Cultural Element is Transformed into a Tourism Product</a:t>
            </a:r>
            <a:endParaRPr lang="it-IT" sz="3200" i="1" dirty="0"/>
          </a:p>
        </p:txBody>
      </p:sp>
      <p:pic>
        <p:nvPicPr>
          <p:cNvPr id="2" name="Immagine 1"/>
          <p:cNvPicPr>
            <a:picLocks noChangeAspect="1"/>
          </p:cNvPicPr>
          <p:nvPr/>
        </p:nvPicPr>
        <p:blipFill>
          <a:blip r:embed="rId3"/>
          <a:stretch>
            <a:fillRect/>
          </a:stretch>
        </p:blipFill>
        <p:spPr>
          <a:xfrm>
            <a:off x="8281099" y="1680615"/>
            <a:ext cx="2857500" cy="1895475"/>
          </a:xfrm>
          <a:prstGeom prst="rect">
            <a:avLst/>
          </a:prstGeom>
        </p:spPr>
      </p:pic>
      <p:pic>
        <p:nvPicPr>
          <p:cNvPr id="5122" name="Picture 2" descr="Rapone - 🏰 Rapone Fiaba Festival 🏰 22, 23, 24 agosto 2025 🎂 venerdi, 22  agosto. Rapone Paese delle Fiabe compirà 15 anni: incontro/spettacolo con  Dino Paradiso e tanti ospiti ✨ saba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7719" y="3933222"/>
            <a:ext cx="1947093" cy="2775643"/>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p:cNvPicPr>
            <a:picLocks noChangeAspect="1"/>
          </p:cNvPicPr>
          <p:nvPr/>
        </p:nvPicPr>
        <p:blipFill>
          <a:blip r:embed="rId5"/>
          <a:stretch>
            <a:fillRect/>
          </a:stretch>
        </p:blipFill>
        <p:spPr>
          <a:xfrm>
            <a:off x="7818340" y="3387960"/>
            <a:ext cx="1853636" cy="2474700"/>
          </a:xfrm>
          <a:prstGeom prst="rect">
            <a:avLst/>
          </a:prstGeom>
        </p:spPr>
      </p:pic>
      <p:sp>
        <p:nvSpPr>
          <p:cNvPr id="8" name="Rettangolo 7"/>
          <p:cNvSpPr/>
          <p:nvPr/>
        </p:nvSpPr>
        <p:spPr>
          <a:xfrm>
            <a:off x="1074522" y="6546645"/>
            <a:ext cx="5523243" cy="369332"/>
          </a:xfrm>
          <a:prstGeom prst="rect">
            <a:avLst/>
          </a:prstGeom>
        </p:spPr>
        <p:txBody>
          <a:bodyPr wrap="none">
            <a:spAutoFit/>
          </a:bodyPr>
          <a:lstStyle/>
          <a:p>
            <a:pPr>
              <a:spcAft>
                <a:spcPts val="1200"/>
              </a:spcAft>
            </a:pPr>
            <a:r>
              <a:rPr lang="en-US" dirty="0">
                <a:hlinkClick r:id="rId6"/>
              </a:rPr>
              <a:t>https://www.facebook.com/watch/?v=1130899184662066</a:t>
            </a:r>
            <a:endParaRPr lang="en-US" dirty="0"/>
          </a:p>
        </p:txBody>
      </p:sp>
    </p:spTree>
    <p:extLst>
      <p:ext uri="{BB962C8B-B14F-4D97-AF65-F5344CB8AC3E}">
        <p14:creationId xmlns:p14="http://schemas.microsoft.com/office/powerpoint/2010/main" val="2761205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Tourism Product Components</a:t>
            </a:r>
            <a:endParaRPr lang="it-IT" sz="3200" i="1" dirty="0"/>
          </a:p>
        </p:txBody>
      </p:sp>
      <p:graphicFrame>
        <p:nvGraphicFramePr>
          <p:cNvPr id="2" name="Tabella 1"/>
          <p:cNvGraphicFramePr>
            <a:graphicFrameLocks noGrp="1"/>
          </p:cNvGraphicFramePr>
          <p:nvPr>
            <p:extLst>
              <p:ext uri="{D42A27DB-BD31-4B8C-83A1-F6EECF244321}">
                <p14:modId xmlns:p14="http://schemas.microsoft.com/office/powerpoint/2010/main" val="672032738"/>
              </p:ext>
            </p:extLst>
          </p:nvPr>
        </p:nvGraphicFramePr>
        <p:xfrm>
          <a:off x="1318866" y="1038456"/>
          <a:ext cx="10013767" cy="4685490"/>
        </p:xfrm>
        <a:graphic>
          <a:graphicData uri="http://schemas.openxmlformats.org/drawingml/2006/table">
            <a:tbl>
              <a:tblPr>
                <a:tableStyleId>{3C2FFA5D-87B4-456A-9821-1D502468CF0F}</a:tableStyleId>
              </a:tblPr>
              <a:tblGrid>
                <a:gridCol w="2728201"/>
                <a:gridCol w="7285566"/>
              </a:tblGrid>
              <a:tr h="610735">
                <a:tc>
                  <a:txBody>
                    <a:bodyPr/>
                    <a:lstStyle/>
                    <a:p>
                      <a:r>
                        <a:rPr lang="it-IT" sz="2400" b="1" dirty="0"/>
                        <a:t>Component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60000"/>
                        <a:lumOff val="40000"/>
                      </a:schemeClr>
                    </a:solidFill>
                  </a:tcPr>
                </a:tc>
                <a:tc>
                  <a:txBody>
                    <a:bodyPr/>
                    <a:lstStyle/>
                    <a:p>
                      <a:r>
                        <a:rPr lang="it-IT" sz="2400" b="1" dirty="0"/>
                        <a:t>Application in Rapone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60000"/>
                        <a:lumOff val="40000"/>
                      </a:schemeClr>
                    </a:solidFill>
                  </a:tcPr>
                </a:tc>
              </a:tr>
              <a:tr h="610735">
                <a:tc>
                  <a:txBody>
                    <a:bodyPr/>
                    <a:lstStyle/>
                    <a:p>
                      <a:r>
                        <a:rPr lang="it-IT" sz="2400" dirty="0"/>
                        <a:t>Core </a:t>
                      </a:r>
                      <a:r>
                        <a:rPr lang="it-IT" sz="2400" dirty="0" err="1"/>
                        <a:t>attraction</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a:t>Fairy</a:t>
                      </a:r>
                      <a:r>
                        <a:rPr lang="it-IT" sz="2400" dirty="0"/>
                        <a:t> tale </a:t>
                      </a:r>
                      <a:r>
                        <a:rPr lang="it-IT" sz="2400" dirty="0" err="1"/>
                        <a:t>storytelling</a:t>
                      </a:r>
                      <a:r>
                        <a:rPr lang="it-IT" sz="2400" dirty="0"/>
                        <a:t> </a:t>
                      </a:r>
                      <a:r>
                        <a:rPr lang="it-IT" sz="2400" dirty="0" err="1"/>
                        <a:t>tradition</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a:t>Experience</a:t>
                      </a:r>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a:t>Themed</a:t>
                      </a:r>
                      <a:r>
                        <a:rPr lang="it-IT" sz="2400" dirty="0"/>
                        <a:t> </a:t>
                      </a:r>
                      <a:r>
                        <a:rPr lang="it-IT" sz="2400" dirty="0" err="1"/>
                        <a:t>village</a:t>
                      </a:r>
                      <a:r>
                        <a:rPr lang="it-IT" sz="2400" dirty="0"/>
                        <a:t> </a:t>
                      </a:r>
                      <a:r>
                        <a:rPr lang="it-IT" sz="2400" dirty="0" err="1"/>
                        <a:t>exploration</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err="1"/>
                        <a:t>Activities</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a:t>Guided</a:t>
                      </a:r>
                      <a:r>
                        <a:rPr lang="it-IT" sz="2400" dirty="0"/>
                        <a:t> </a:t>
                      </a:r>
                      <a:r>
                        <a:rPr lang="it-IT" sz="2400" dirty="0" err="1"/>
                        <a:t>tours</a:t>
                      </a:r>
                      <a:r>
                        <a:rPr lang="it-IT" sz="2400" dirty="0"/>
                        <a:t>, </a:t>
                      </a:r>
                      <a:r>
                        <a:rPr lang="it-IT" sz="2400" dirty="0" err="1"/>
                        <a:t>festivals</a:t>
                      </a:r>
                      <a:r>
                        <a:rPr lang="it-IT" sz="2400" dirty="0"/>
                        <a:t>, </a:t>
                      </a:r>
                      <a:r>
                        <a:rPr lang="it-IT" sz="2400" dirty="0" err="1" smtClean="0"/>
                        <a:t>storytelling</a:t>
                      </a:r>
                      <a:r>
                        <a:rPr lang="it-IT" sz="2400" dirty="0" smtClean="0"/>
                        <a:t>, cultural </a:t>
                      </a:r>
                      <a:r>
                        <a:rPr lang="it-IT" sz="2400" dirty="0" err="1" smtClean="0"/>
                        <a:t>events</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err="1"/>
                        <a:t>Supporting</a:t>
                      </a:r>
                      <a:r>
                        <a:rPr lang="it-IT" sz="2400" dirty="0"/>
                        <a:t> </a:t>
                      </a:r>
                      <a:r>
                        <a:rPr lang="it-IT" sz="2400" dirty="0" err="1"/>
                        <a:t>services</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a:t>Local </a:t>
                      </a:r>
                      <a:r>
                        <a:rPr lang="it-IT" sz="2400" dirty="0" err="1"/>
                        <a:t>hospitality</a:t>
                      </a:r>
                      <a:r>
                        <a:rPr lang="it-IT" sz="2400" dirty="0"/>
                        <a:t>, </a:t>
                      </a:r>
                      <a:r>
                        <a:rPr lang="it-IT" sz="2400" dirty="0" err="1"/>
                        <a:t>events</a:t>
                      </a:r>
                      <a:r>
                        <a:rPr lang="it-IT" sz="2400" dirty="0"/>
                        <a:t> </a:t>
                      </a:r>
                      <a:r>
                        <a:rPr lang="it-IT" sz="2400" dirty="0" err="1"/>
                        <a:t>organisation</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a:t>Image</a:t>
                      </a:r>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a:t>Magical</a:t>
                      </a:r>
                      <a:r>
                        <a:rPr lang="it-IT" sz="2400" dirty="0"/>
                        <a:t> </a:t>
                      </a:r>
                      <a:r>
                        <a:rPr lang="it-IT" sz="2400" dirty="0" err="1"/>
                        <a:t>village</a:t>
                      </a:r>
                      <a:r>
                        <a:rPr lang="it-IT" sz="2400" dirty="0"/>
                        <a:t> / narrative </a:t>
                      </a:r>
                      <a:r>
                        <a:rPr lang="it-IT" sz="2400" dirty="0" err="1"/>
                        <a:t>identity</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err="1" smtClean="0"/>
                        <a:t>Communication</a:t>
                      </a:r>
                      <a:r>
                        <a:rPr lang="it-IT" sz="2400" dirty="0" smtClean="0"/>
                        <a:t> and Distribution</a:t>
                      </a:r>
                      <a:endParaRPr lang="it-IT" sz="24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it-IT" sz="2400" dirty="0" smtClean="0"/>
                        <a:t>Online promotion</a:t>
                      </a:r>
                      <a:r>
                        <a:rPr lang="it-IT" sz="2400" baseline="0" dirty="0" smtClean="0"/>
                        <a:t> </a:t>
                      </a:r>
                      <a:r>
                        <a:rPr lang="it-IT" sz="1300" baseline="0" dirty="0" smtClean="0"/>
                        <a:t>(</a:t>
                      </a:r>
                      <a:r>
                        <a:rPr lang="it-IT" sz="1300" baseline="0" dirty="0" smtClean="0">
                          <a:hlinkClick r:id="rId3"/>
                        </a:rPr>
                        <a:t>https://www.familygo.eu/vacanze-con-bambini/viaggi/basilicata/rapone-paese-delle-fiabe/</a:t>
                      </a:r>
                      <a:r>
                        <a:rPr lang="it-IT" sz="1300" baseline="0" dirty="0" smtClean="0"/>
                        <a:t> ), </a:t>
                      </a:r>
                      <a:r>
                        <a:rPr lang="it-IT" sz="2400" dirty="0" err="1" smtClean="0"/>
                        <a:t>specialised</a:t>
                      </a:r>
                      <a:r>
                        <a:rPr lang="it-IT" sz="2400" dirty="0" smtClean="0"/>
                        <a:t> </a:t>
                      </a:r>
                      <a:r>
                        <a:rPr lang="it-IT" sz="2400" dirty="0" err="1" smtClean="0"/>
                        <a:t>travel</a:t>
                      </a:r>
                      <a:r>
                        <a:rPr lang="it-IT" sz="2400" dirty="0" smtClean="0"/>
                        <a:t> </a:t>
                      </a:r>
                      <a:r>
                        <a:rPr lang="it-IT" sz="2400" dirty="0" err="1" smtClean="0"/>
                        <a:t>platforms</a:t>
                      </a:r>
                      <a:r>
                        <a:rPr lang="it-IT" sz="2400" baseline="0" dirty="0" smtClean="0"/>
                        <a:t> </a:t>
                      </a:r>
                      <a:r>
                        <a:rPr lang="it-IT" sz="1300" baseline="0" dirty="0" smtClean="0"/>
                        <a:t>(</a:t>
                      </a:r>
                      <a:r>
                        <a:rPr lang="it-IT" sz="1300" baseline="0" dirty="0" smtClean="0">
                          <a:hlinkClick r:id="rId4"/>
                        </a:rPr>
                        <a:t>https://www.raduratrekking.com/borghintrek-rapone-pz-il-paese-delle-fiabe/</a:t>
                      </a:r>
                      <a:r>
                        <a:rPr lang="it-IT" sz="1300" baseline="0" dirty="0" smtClean="0"/>
                        <a:t> )</a:t>
                      </a:r>
                      <a:endParaRPr lang="it-IT" sz="13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4" name="CasellaDiTesto 3"/>
          <p:cNvSpPr txBox="1"/>
          <p:nvPr/>
        </p:nvSpPr>
        <p:spPr>
          <a:xfrm>
            <a:off x="1517832" y="5939879"/>
            <a:ext cx="8959668" cy="769441"/>
          </a:xfrm>
          <a:prstGeom prst="rect">
            <a:avLst/>
          </a:prstGeom>
          <a:noFill/>
        </p:spPr>
        <p:txBody>
          <a:bodyPr wrap="square" rtlCol="0">
            <a:spAutoFit/>
          </a:bodyPr>
          <a:lstStyle/>
          <a:p>
            <a:r>
              <a:rPr lang="it-IT" altLang="it-IT" sz="2200" dirty="0">
                <a:latin typeface="Arial" panose="020B0604020202020204" pitchFamily="34" charset="0"/>
              </a:rPr>
              <a:t>Rapone </a:t>
            </a:r>
            <a:r>
              <a:rPr lang="it-IT" altLang="it-IT" sz="2200" dirty="0" err="1">
                <a:latin typeface="Arial" panose="020B0604020202020204" pitchFamily="34" charset="0"/>
              </a:rPr>
              <a:t>transforms</a:t>
            </a:r>
            <a:r>
              <a:rPr lang="it-IT" altLang="it-IT" sz="2200" dirty="0">
                <a:latin typeface="Arial" panose="020B0604020202020204" pitchFamily="34" charset="0"/>
              </a:rPr>
              <a:t> cultural </a:t>
            </a:r>
            <a:r>
              <a:rPr lang="it-IT" altLang="it-IT" sz="2200" dirty="0" err="1">
                <a:latin typeface="Arial" panose="020B0604020202020204" pitchFamily="34" charset="0"/>
              </a:rPr>
              <a:t>memory</a:t>
            </a:r>
            <a:r>
              <a:rPr lang="it-IT" altLang="it-IT" sz="2200" dirty="0">
                <a:latin typeface="Arial" panose="020B0604020202020204" pitchFamily="34" charset="0"/>
              </a:rPr>
              <a:t> </a:t>
            </a:r>
            <a:r>
              <a:rPr lang="it-IT" altLang="it-IT" sz="2200" dirty="0" err="1">
                <a:latin typeface="Arial" panose="020B0604020202020204" pitchFamily="34" charset="0"/>
              </a:rPr>
              <a:t>into</a:t>
            </a:r>
            <a:r>
              <a:rPr lang="it-IT" altLang="it-IT" sz="2200" dirty="0">
                <a:latin typeface="Arial" panose="020B0604020202020204" pitchFamily="34" charset="0"/>
              </a:rPr>
              <a:t> a </a:t>
            </a:r>
            <a:r>
              <a:rPr lang="it-IT" altLang="it-IT" sz="2200" dirty="0" err="1">
                <a:latin typeface="Arial" panose="020B0604020202020204" pitchFamily="34" charset="0"/>
              </a:rPr>
              <a:t>structured</a:t>
            </a:r>
            <a:r>
              <a:rPr lang="it-IT" altLang="it-IT" sz="2200" dirty="0">
                <a:latin typeface="Arial" panose="020B0604020202020204" pitchFamily="34" charset="0"/>
              </a:rPr>
              <a:t> and </a:t>
            </a:r>
            <a:r>
              <a:rPr lang="it-IT" altLang="it-IT" sz="2200" dirty="0" err="1">
                <a:latin typeface="Arial" panose="020B0604020202020204" pitchFamily="34" charset="0"/>
              </a:rPr>
              <a:t>marketable</a:t>
            </a:r>
            <a:r>
              <a:rPr lang="it-IT" altLang="it-IT" sz="2200" dirty="0">
                <a:latin typeface="Arial" panose="020B0604020202020204" pitchFamily="34" charset="0"/>
              </a:rPr>
              <a:t> </a:t>
            </a:r>
            <a:r>
              <a:rPr lang="it-IT" altLang="it-IT" sz="2200" dirty="0" err="1">
                <a:latin typeface="Arial" panose="020B0604020202020204" pitchFamily="34" charset="0"/>
              </a:rPr>
              <a:t>tourism</a:t>
            </a:r>
            <a:r>
              <a:rPr lang="it-IT" altLang="it-IT" sz="2200" dirty="0">
                <a:latin typeface="Arial" panose="020B0604020202020204" pitchFamily="34" charset="0"/>
              </a:rPr>
              <a:t> </a:t>
            </a:r>
            <a:r>
              <a:rPr lang="it-IT" altLang="it-IT" sz="2200" dirty="0" err="1">
                <a:latin typeface="Arial" panose="020B0604020202020204" pitchFamily="34" charset="0"/>
              </a:rPr>
              <a:t>experience</a:t>
            </a:r>
            <a:r>
              <a:rPr lang="it-IT" altLang="it-IT" sz="2200" dirty="0" smtClean="0">
                <a:latin typeface="Arial" panose="020B0604020202020204" pitchFamily="34" charset="0"/>
              </a:rPr>
              <a:t>.</a:t>
            </a:r>
            <a:endParaRPr lang="it-IT" dirty="0"/>
          </a:p>
        </p:txBody>
      </p:sp>
    </p:spTree>
    <p:extLst>
      <p:ext uri="{BB962C8B-B14F-4D97-AF65-F5344CB8AC3E}">
        <p14:creationId xmlns:p14="http://schemas.microsoft.com/office/powerpoint/2010/main" val="3172019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341404" y="1130991"/>
            <a:ext cx="9333888" cy="5047536"/>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t>It </a:t>
            </a:r>
            <a:r>
              <a:rPr lang="en-US" sz="2800" dirty="0" err="1"/>
              <a:t>revitalises</a:t>
            </a:r>
            <a:r>
              <a:rPr lang="en-US" sz="2800" dirty="0"/>
              <a:t> intangible cultural </a:t>
            </a:r>
            <a:r>
              <a:rPr lang="en-US" sz="2800" dirty="0" smtClean="0"/>
              <a:t>heritage</a:t>
            </a:r>
          </a:p>
          <a:p>
            <a:pPr marL="457200" indent="-457200">
              <a:spcAft>
                <a:spcPts val="1200"/>
              </a:spcAft>
              <a:buFont typeface="Arial" panose="020B0604020202020204" pitchFamily="34" charset="0"/>
              <a:buChar char="•"/>
            </a:pPr>
            <a:r>
              <a:rPr lang="en-US" sz="2800" dirty="0" smtClean="0"/>
              <a:t>It </a:t>
            </a:r>
            <a:r>
              <a:rPr lang="en-US" sz="2800" dirty="0"/>
              <a:t>strengthens local identity and sense of </a:t>
            </a:r>
            <a:r>
              <a:rPr lang="en-US" sz="2800" dirty="0" smtClean="0"/>
              <a:t>place</a:t>
            </a:r>
          </a:p>
          <a:p>
            <a:pPr marL="457200" indent="-457200">
              <a:spcAft>
                <a:spcPts val="1200"/>
              </a:spcAft>
              <a:buFont typeface="Arial" panose="020B0604020202020204" pitchFamily="34" charset="0"/>
              <a:buChar char="•"/>
            </a:pPr>
            <a:r>
              <a:rPr lang="en-US" sz="2800" dirty="0" smtClean="0"/>
              <a:t>It </a:t>
            </a:r>
            <a:r>
              <a:rPr lang="en-US" sz="2800" dirty="0"/>
              <a:t>involves the local community and </a:t>
            </a:r>
            <a:r>
              <a:rPr lang="en-US" sz="2800" dirty="0" smtClean="0"/>
              <a:t>artists</a:t>
            </a:r>
          </a:p>
          <a:p>
            <a:pPr marL="457200" indent="-457200">
              <a:spcAft>
                <a:spcPts val="1200"/>
              </a:spcAft>
              <a:buFont typeface="Arial" panose="020B0604020202020204" pitchFamily="34" charset="0"/>
              <a:buChar char="•"/>
            </a:pPr>
            <a:r>
              <a:rPr lang="en-US" sz="2800" dirty="0" smtClean="0"/>
              <a:t>It </a:t>
            </a:r>
            <a:r>
              <a:rPr lang="en-US" sz="2800" dirty="0"/>
              <a:t>combines tradition and digital </a:t>
            </a:r>
            <a:r>
              <a:rPr lang="en-US" sz="2800" dirty="0" smtClean="0"/>
              <a:t>tools</a:t>
            </a:r>
          </a:p>
          <a:p>
            <a:pPr marL="457200" indent="-457200">
              <a:spcAft>
                <a:spcPts val="1200"/>
              </a:spcAft>
              <a:buFont typeface="Arial" panose="020B0604020202020204" pitchFamily="34" charset="0"/>
              <a:buChar char="•"/>
            </a:pPr>
            <a:r>
              <a:rPr lang="en-US" sz="2800" dirty="0" smtClean="0"/>
              <a:t>It </a:t>
            </a:r>
            <a:r>
              <a:rPr lang="en-US" sz="2800" dirty="0"/>
              <a:t>creates sustainable rural </a:t>
            </a:r>
            <a:r>
              <a:rPr lang="en-US" sz="2800" dirty="0" smtClean="0"/>
              <a:t>tourism</a:t>
            </a:r>
          </a:p>
          <a:p>
            <a:pPr marL="457200" indent="-457200">
              <a:spcAft>
                <a:spcPts val="1200"/>
              </a:spcAft>
              <a:buFont typeface="Arial" panose="020B0604020202020204" pitchFamily="34" charset="0"/>
              <a:buChar char="•"/>
            </a:pPr>
            <a:r>
              <a:rPr lang="en-US" sz="2800" dirty="0" smtClean="0"/>
              <a:t>It </a:t>
            </a:r>
            <a:r>
              <a:rPr lang="en-US" sz="2800" dirty="0"/>
              <a:t>is adaptable and replicable for other small </a:t>
            </a:r>
            <a:r>
              <a:rPr lang="en-US" sz="2800" dirty="0" smtClean="0"/>
              <a:t>villages</a:t>
            </a:r>
          </a:p>
          <a:p>
            <a:pPr marL="457200" indent="-457200">
              <a:spcAft>
                <a:spcPts val="1200"/>
              </a:spcAft>
              <a:buFont typeface="Arial" panose="020B0604020202020204" pitchFamily="34" charset="0"/>
              <a:buChar char="•"/>
            </a:pPr>
            <a:endParaRPr lang="en-US" sz="2800" dirty="0"/>
          </a:p>
          <a:p>
            <a:r>
              <a:rPr lang="en-US" sz="2800" dirty="0" err="1" smtClean="0"/>
              <a:t>Rapone</a:t>
            </a:r>
            <a:r>
              <a:rPr lang="en-US" sz="2800" dirty="0" smtClean="0"/>
              <a:t> </a:t>
            </a:r>
            <a:r>
              <a:rPr lang="en-US" sz="2800" dirty="0"/>
              <a:t>shows how intangible cultural heritage can become the core of a coherent and meaningful tourism product.</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Why is </a:t>
            </a:r>
            <a:r>
              <a:rPr lang="en-US" sz="3200" dirty="0" err="1"/>
              <a:t>Rapone</a:t>
            </a:r>
            <a:r>
              <a:rPr lang="en-US" sz="3200" dirty="0"/>
              <a:t> a Best Practice?</a:t>
            </a:r>
            <a:endParaRPr lang="it-IT" sz="3200" i="1" dirty="0"/>
          </a:p>
        </p:txBody>
      </p:sp>
    </p:spTree>
    <p:extLst>
      <p:ext uri="{BB962C8B-B14F-4D97-AF65-F5344CB8AC3E}">
        <p14:creationId xmlns:p14="http://schemas.microsoft.com/office/powerpoint/2010/main" val="2131428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smtClean="0"/>
              <a:t>Best practice 2</a:t>
            </a:r>
            <a:r>
              <a:rPr lang="en-US" sz="3200" dirty="0"/>
              <a:t>: Transhumance</a:t>
            </a:r>
            <a:endParaRPr lang="it-IT" sz="3200" dirty="0"/>
          </a:p>
        </p:txBody>
      </p:sp>
      <p:sp>
        <p:nvSpPr>
          <p:cNvPr id="6" name="CasellaDiTesto 5"/>
          <p:cNvSpPr txBox="1"/>
          <p:nvPr/>
        </p:nvSpPr>
        <p:spPr>
          <a:xfrm>
            <a:off x="1162024" y="905958"/>
            <a:ext cx="5219526" cy="4478149"/>
          </a:xfrm>
          <a:prstGeom prst="rect">
            <a:avLst/>
          </a:prstGeom>
          <a:noFill/>
        </p:spPr>
        <p:txBody>
          <a:bodyPr wrap="square" rtlCol="0">
            <a:spAutoFit/>
          </a:bodyPr>
          <a:lstStyle/>
          <a:p>
            <a:pPr>
              <a:spcBef>
                <a:spcPts val="600"/>
              </a:spcBef>
              <a:spcAft>
                <a:spcPts val="600"/>
              </a:spcAft>
            </a:pPr>
            <a:r>
              <a:rPr lang="en-US" sz="2600" dirty="0" smtClean="0"/>
              <a:t>Type</a:t>
            </a:r>
            <a:r>
              <a:rPr lang="en-US" sz="2600" dirty="0"/>
              <a:t>: Living </a:t>
            </a:r>
            <a:r>
              <a:rPr lang="en-US" sz="2600" dirty="0" smtClean="0"/>
              <a:t>pastoral tradition</a:t>
            </a:r>
          </a:p>
          <a:p>
            <a:pPr>
              <a:spcBef>
                <a:spcPts val="600"/>
              </a:spcBef>
              <a:spcAft>
                <a:spcPts val="600"/>
              </a:spcAft>
            </a:pPr>
            <a:r>
              <a:rPr lang="en-US" sz="2600" dirty="0" smtClean="0"/>
              <a:t>Recognition</a:t>
            </a:r>
            <a:r>
              <a:rPr lang="en-US" sz="2600" dirty="0"/>
              <a:t>: Inscribed on UNESCO’s Representative List of Intangible Cultural Heritage </a:t>
            </a:r>
            <a:r>
              <a:rPr lang="en-US" sz="2600" dirty="0" smtClean="0"/>
              <a:t>(2019 - 2023) – Multinational (Austria, Greece - </a:t>
            </a:r>
            <a:r>
              <a:rPr lang="en-US" sz="2600" b="1" dirty="0" smtClean="0"/>
              <a:t>Italy</a:t>
            </a:r>
            <a:r>
              <a:rPr lang="en-US" sz="2600" dirty="0" smtClean="0"/>
              <a:t> Albania,  Andorra, </a:t>
            </a:r>
            <a:r>
              <a:rPr lang="en-US" sz="2600" dirty="0" err="1" smtClean="0"/>
              <a:t>Croazia</a:t>
            </a:r>
            <a:r>
              <a:rPr lang="en-US" sz="2600" dirty="0" smtClean="0"/>
              <a:t>, France, Luxembourg, </a:t>
            </a:r>
            <a:r>
              <a:rPr lang="en-US" sz="2600" b="1" dirty="0" smtClean="0"/>
              <a:t>Romania, Spain</a:t>
            </a:r>
            <a:r>
              <a:rPr lang="en-US" sz="2600" dirty="0" smtClean="0"/>
              <a:t>)</a:t>
            </a:r>
          </a:p>
          <a:p>
            <a:pPr>
              <a:spcBef>
                <a:spcPts val="600"/>
              </a:spcBef>
              <a:spcAft>
                <a:spcPts val="600"/>
              </a:spcAft>
            </a:pPr>
            <a:r>
              <a:rPr lang="en-US" sz="2600" dirty="0" smtClean="0"/>
              <a:t>Italian geographical </a:t>
            </a:r>
            <a:r>
              <a:rPr lang="en-US" sz="2600" dirty="0"/>
              <a:t>areas involved</a:t>
            </a:r>
            <a:r>
              <a:rPr lang="en-US" sz="2600" dirty="0" smtClean="0"/>
              <a:t>:</a:t>
            </a:r>
          </a:p>
          <a:p>
            <a:pPr marL="342900" indent="-342900">
              <a:buFont typeface="Arial" panose="020B0604020202020204" pitchFamily="34" charset="0"/>
              <a:buChar char="•"/>
            </a:pPr>
            <a:r>
              <a:rPr lang="en-US" sz="2600" dirty="0" smtClean="0"/>
              <a:t>Alps</a:t>
            </a:r>
          </a:p>
          <a:p>
            <a:pPr marL="342900" indent="-342900">
              <a:buFont typeface="Arial" panose="020B0604020202020204" pitchFamily="34" charset="0"/>
              <a:buChar char="•"/>
            </a:pPr>
            <a:r>
              <a:rPr lang="en-US" sz="2600" dirty="0"/>
              <a:t>C</a:t>
            </a:r>
            <a:r>
              <a:rPr lang="en-US" sz="2600" dirty="0" smtClean="0"/>
              <a:t>entral-southern </a:t>
            </a:r>
            <a:r>
              <a:rPr lang="en-US" sz="2600" dirty="0"/>
              <a:t>regions</a:t>
            </a:r>
            <a:endParaRPr lang="en-US" sz="2600" dirty="0" smtClean="0"/>
          </a:p>
        </p:txBody>
      </p:sp>
      <p:sp>
        <p:nvSpPr>
          <p:cNvPr id="2" name="Rettangolo 1"/>
          <p:cNvSpPr/>
          <p:nvPr/>
        </p:nvSpPr>
        <p:spPr>
          <a:xfrm>
            <a:off x="1010653" y="5691884"/>
            <a:ext cx="10704159" cy="1200329"/>
          </a:xfrm>
          <a:prstGeom prst="rect">
            <a:avLst/>
          </a:prstGeom>
        </p:spPr>
        <p:txBody>
          <a:bodyPr wrap="square">
            <a:spAutoFit/>
          </a:bodyPr>
          <a:lstStyle/>
          <a:p>
            <a:pPr>
              <a:spcBef>
                <a:spcPts val="600"/>
              </a:spcBef>
              <a:spcAft>
                <a:spcPts val="600"/>
              </a:spcAft>
            </a:pPr>
            <a:r>
              <a:rPr lang="en-US" sz="2400" dirty="0"/>
              <a:t>Transhumance is the traditional, seasonal movement of livestock </a:t>
            </a:r>
            <a:r>
              <a:rPr lang="en-US" sz="2400" dirty="0" smtClean="0"/>
              <a:t>- mainly </a:t>
            </a:r>
            <a:r>
              <a:rPr lang="en-US" sz="2400" dirty="0"/>
              <a:t>sheep and cattle </a:t>
            </a:r>
            <a:r>
              <a:rPr lang="en-US" sz="2400" dirty="0" smtClean="0"/>
              <a:t>- between </a:t>
            </a:r>
            <a:r>
              <a:rPr lang="en-US" sz="2400" dirty="0"/>
              <a:t>lowland winter pastures and mountain </a:t>
            </a:r>
            <a:r>
              <a:rPr lang="en-US" sz="2400" dirty="0" smtClean="0"/>
              <a:t>summer grazing </a:t>
            </a:r>
            <a:r>
              <a:rPr lang="en-US" sz="2400" dirty="0"/>
              <a:t>areas, along ancient grassy routes known as </a:t>
            </a:r>
            <a:r>
              <a:rPr lang="en-US" sz="2400" i="1" dirty="0" err="1" smtClean="0"/>
              <a:t>tratturi</a:t>
            </a:r>
            <a:r>
              <a:rPr lang="en-US" sz="2400" dirty="0" smtClean="0"/>
              <a:t>. </a:t>
            </a:r>
            <a:r>
              <a:rPr lang="en-US" sz="2000" dirty="0" smtClean="0">
                <a:hlinkClick r:id="rId3"/>
              </a:rPr>
              <a:t>https</a:t>
            </a:r>
            <a:r>
              <a:rPr lang="en-US" sz="2000" dirty="0">
                <a:hlinkClick r:id="rId3"/>
              </a:rPr>
              <a:t>://www.youtube.com/watch?v=e_35vNXgtsE</a:t>
            </a:r>
            <a:endParaRPr lang="en-US" sz="2000" b="1" dirty="0"/>
          </a:p>
        </p:txBody>
      </p:sp>
      <p:pic>
        <p:nvPicPr>
          <p:cNvPr id="8194" name="Picture 2" descr="Shepherd with flock of sheep in Ital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636" y="162443"/>
            <a:ext cx="3688094" cy="5529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483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123523" y="1236845"/>
            <a:ext cx="5548534" cy="3877985"/>
          </a:xfrm>
          <a:prstGeom prst="rect">
            <a:avLst/>
          </a:prstGeom>
          <a:noFill/>
        </p:spPr>
        <p:txBody>
          <a:bodyPr wrap="square" rtlCol="0">
            <a:spAutoFit/>
          </a:bodyPr>
          <a:lstStyle/>
          <a:p>
            <a:pPr>
              <a:spcBef>
                <a:spcPts val="600"/>
              </a:spcBef>
              <a:spcAft>
                <a:spcPts val="600"/>
              </a:spcAft>
            </a:pPr>
            <a:r>
              <a:rPr lang="en-US" sz="2800" dirty="0" smtClean="0"/>
              <a:t>Core </a:t>
            </a:r>
            <a:r>
              <a:rPr lang="en-US" sz="2800" dirty="0"/>
              <a:t>ICH components</a:t>
            </a:r>
            <a:r>
              <a:rPr lang="en-US" sz="2800" dirty="0" smtClean="0"/>
              <a:t>:</a:t>
            </a:r>
          </a:p>
          <a:p>
            <a:pPr marL="457200" indent="-457200">
              <a:spcBef>
                <a:spcPts val="600"/>
              </a:spcBef>
              <a:spcAft>
                <a:spcPts val="600"/>
              </a:spcAft>
              <a:buFont typeface="Arial" panose="020B0604020202020204" pitchFamily="34" charset="0"/>
              <a:buChar char="•"/>
            </a:pPr>
            <a:r>
              <a:rPr lang="en-US" sz="2800" dirty="0" smtClean="0"/>
              <a:t>Traditional </a:t>
            </a:r>
            <a:r>
              <a:rPr lang="en-US" sz="2800" dirty="0"/>
              <a:t>pastoral </a:t>
            </a:r>
            <a:r>
              <a:rPr lang="en-US" sz="2800" dirty="0" smtClean="0"/>
              <a:t>knowledge</a:t>
            </a:r>
          </a:p>
          <a:p>
            <a:pPr marL="457200" indent="-457200">
              <a:spcBef>
                <a:spcPts val="600"/>
              </a:spcBef>
              <a:spcAft>
                <a:spcPts val="600"/>
              </a:spcAft>
              <a:buFont typeface="Arial" panose="020B0604020202020204" pitchFamily="34" charset="0"/>
              <a:buChar char="•"/>
            </a:pPr>
            <a:r>
              <a:rPr lang="en-US" sz="2800" dirty="0" smtClean="0"/>
              <a:t>Seasonal </a:t>
            </a:r>
            <a:r>
              <a:rPr lang="en-US" sz="2800" dirty="0"/>
              <a:t>rituals and </a:t>
            </a:r>
            <a:r>
              <a:rPr lang="en-US" sz="2800" dirty="0" smtClean="0"/>
              <a:t>practices</a:t>
            </a:r>
          </a:p>
          <a:p>
            <a:pPr marL="457200" indent="-457200">
              <a:spcBef>
                <a:spcPts val="600"/>
              </a:spcBef>
              <a:spcAft>
                <a:spcPts val="600"/>
              </a:spcAft>
              <a:buFont typeface="Arial" panose="020B0604020202020204" pitchFamily="34" charset="0"/>
              <a:buChar char="•"/>
            </a:pPr>
            <a:r>
              <a:rPr lang="en-US" sz="2800" dirty="0" smtClean="0"/>
              <a:t>Animal </a:t>
            </a:r>
            <a:r>
              <a:rPr lang="en-US" sz="2800" dirty="0"/>
              <a:t>husbandry </a:t>
            </a:r>
            <a:r>
              <a:rPr lang="en-US" sz="2800" dirty="0" smtClean="0"/>
              <a:t>techniques</a:t>
            </a:r>
          </a:p>
          <a:p>
            <a:pPr marL="457200" indent="-457200">
              <a:spcBef>
                <a:spcPts val="600"/>
              </a:spcBef>
              <a:spcAft>
                <a:spcPts val="600"/>
              </a:spcAft>
              <a:buFont typeface="Arial" panose="020B0604020202020204" pitchFamily="34" charset="0"/>
              <a:buChar char="•"/>
            </a:pPr>
            <a:r>
              <a:rPr lang="en-US" sz="2800" dirty="0" smtClean="0"/>
              <a:t>Landscape </a:t>
            </a:r>
            <a:r>
              <a:rPr lang="en-US" sz="2800" dirty="0"/>
              <a:t>management </a:t>
            </a:r>
            <a:r>
              <a:rPr lang="en-US" sz="2800" dirty="0" smtClean="0"/>
              <a:t>skills</a:t>
            </a:r>
          </a:p>
          <a:p>
            <a:pPr marL="457200" indent="-457200">
              <a:spcBef>
                <a:spcPts val="600"/>
              </a:spcBef>
              <a:spcAft>
                <a:spcPts val="600"/>
              </a:spcAft>
              <a:buFont typeface="Arial" panose="020B0604020202020204" pitchFamily="34" charset="0"/>
              <a:buChar char="•"/>
            </a:pPr>
            <a:r>
              <a:rPr lang="en-US" sz="2800" dirty="0" smtClean="0"/>
              <a:t>Oral </a:t>
            </a:r>
            <a:r>
              <a:rPr lang="en-US" sz="2800" dirty="0"/>
              <a:t>knowledge transmitted across </a:t>
            </a:r>
            <a:r>
              <a:rPr lang="en-US" sz="2800" dirty="0" smtClean="0"/>
              <a:t>generations</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The Intangible Cultural Heritage Element</a:t>
            </a:r>
            <a:endParaRPr lang="it-IT" sz="3200" i="1" dirty="0"/>
          </a:p>
        </p:txBody>
      </p:sp>
      <p:sp>
        <p:nvSpPr>
          <p:cNvPr id="2" name="Rettangolo 1"/>
          <p:cNvSpPr/>
          <p:nvPr/>
        </p:nvSpPr>
        <p:spPr>
          <a:xfrm>
            <a:off x="1206650" y="5829979"/>
            <a:ext cx="9840228" cy="954107"/>
          </a:xfrm>
          <a:prstGeom prst="rect">
            <a:avLst/>
          </a:prstGeom>
        </p:spPr>
        <p:txBody>
          <a:bodyPr wrap="square">
            <a:spAutoFit/>
          </a:bodyPr>
          <a:lstStyle/>
          <a:p>
            <a:pPr>
              <a:spcBef>
                <a:spcPts val="600"/>
              </a:spcBef>
              <a:spcAft>
                <a:spcPts val="600"/>
              </a:spcAft>
            </a:pPr>
            <a:r>
              <a:rPr lang="en-US" sz="2800" dirty="0"/>
              <a:t>Transhumance is not just movement of animals </a:t>
            </a:r>
            <a:r>
              <a:rPr lang="en-US" sz="2800" dirty="0" smtClean="0"/>
              <a:t>- it </a:t>
            </a:r>
            <a:r>
              <a:rPr lang="en-US" sz="2800" dirty="0"/>
              <a:t>is a cultural system linking people, landscape, and identity.</a:t>
            </a:r>
          </a:p>
        </p:txBody>
      </p:sp>
      <p:pic>
        <p:nvPicPr>
          <p:cNvPr id="3" name="Immagine 2"/>
          <p:cNvPicPr>
            <a:picLocks noChangeAspect="1"/>
          </p:cNvPicPr>
          <p:nvPr/>
        </p:nvPicPr>
        <p:blipFill>
          <a:blip r:embed="rId3"/>
          <a:stretch>
            <a:fillRect/>
          </a:stretch>
        </p:blipFill>
        <p:spPr>
          <a:xfrm>
            <a:off x="7293324" y="940945"/>
            <a:ext cx="2838905" cy="1890711"/>
          </a:xfrm>
          <a:prstGeom prst="rect">
            <a:avLst/>
          </a:prstGeom>
        </p:spPr>
      </p:pic>
      <p:pic>
        <p:nvPicPr>
          <p:cNvPr id="5" name="Immagine 4"/>
          <p:cNvPicPr>
            <a:picLocks noChangeAspect="1"/>
          </p:cNvPicPr>
          <p:nvPr/>
        </p:nvPicPr>
        <p:blipFill>
          <a:blip r:embed="rId4"/>
          <a:stretch>
            <a:fillRect/>
          </a:stretch>
        </p:blipFill>
        <p:spPr>
          <a:xfrm>
            <a:off x="6549274" y="3390073"/>
            <a:ext cx="2840014" cy="2328208"/>
          </a:xfrm>
          <a:prstGeom prst="rect">
            <a:avLst/>
          </a:prstGeom>
        </p:spPr>
      </p:pic>
      <p:pic>
        <p:nvPicPr>
          <p:cNvPr id="4" name="Immagine 3"/>
          <p:cNvPicPr>
            <a:picLocks noChangeAspect="1"/>
          </p:cNvPicPr>
          <p:nvPr/>
        </p:nvPicPr>
        <p:blipFill>
          <a:blip r:embed="rId5"/>
          <a:stretch>
            <a:fillRect/>
          </a:stretch>
        </p:blipFill>
        <p:spPr>
          <a:xfrm>
            <a:off x="9257728" y="2633822"/>
            <a:ext cx="2662715" cy="1997036"/>
          </a:xfrm>
          <a:prstGeom prst="rect">
            <a:avLst/>
          </a:prstGeom>
        </p:spPr>
      </p:pic>
    </p:spTree>
    <p:extLst>
      <p:ext uri="{BB962C8B-B14F-4D97-AF65-F5344CB8AC3E}">
        <p14:creationId xmlns:p14="http://schemas.microsoft.com/office/powerpoint/2010/main" val="3626342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162024" y="990988"/>
            <a:ext cx="7750094" cy="5647700"/>
          </a:xfrm>
          <a:prstGeom prst="rect">
            <a:avLst/>
          </a:prstGeom>
          <a:noFill/>
        </p:spPr>
        <p:txBody>
          <a:bodyPr wrap="square" rtlCol="0">
            <a:spAutoFit/>
          </a:bodyPr>
          <a:lstStyle/>
          <a:p>
            <a:pPr>
              <a:spcBef>
                <a:spcPts val="600"/>
              </a:spcBef>
              <a:spcAft>
                <a:spcPts val="600"/>
              </a:spcAft>
            </a:pPr>
            <a:r>
              <a:rPr lang="en-US" sz="2800" dirty="0"/>
              <a:t>For centuries, transhumance shaped</a:t>
            </a:r>
            <a:r>
              <a:rPr lang="en-US" sz="2800" dirty="0" smtClean="0"/>
              <a:t>:</a:t>
            </a:r>
          </a:p>
          <a:p>
            <a:pPr marL="457200" indent="-457200">
              <a:buFont typeface="Arial" panose="020B0604020202020204" pitchFamily="34" charset="0"/>
              <a:buChar char="•"/>
            </a:pPr>
            <a:r>
              <a:rPr lang="en-US" sz="2800" dirty="0" smtClean="0"/>
              <a:t>Rural economies</a:t>
            </a:r>
          </a:p>
          <a:p>
            <a:pPr marL="457200" indent="-457200">
              <a:buFont typeface="Arial" panose="020B0604020202020204" pitchFamily="34" charset="0"/>
              <a:buChar char="•"/>
            </a:pPr>
            <a:r>
              <a:rPr lang="en-US" sz="2800" dirty="0" smtClean="0"/>
              <a:t>Settlement patterns</a:t>
            </a:r>
          </a:p>
          <a:p>
            <a:pPr marL="457200" indent="-457200">
              <a:buFont typeface="Arial" panose="020B0604020202020204" pitchFamily="34" charset="0"/>
              <a:buChar char="•"/>
            </a:pPr>
            <a:r>
              <a:rPr lang="en-US" sz="2800" dirty="0" smtClean="0"/>
              <a:t>Food </a:t>
            </a:r>
            <a:r>
              <a:rPr lang="en-US" sz="2800" dirty="0"/>
              <a:t>traditions (cheese, dairy products</a:t>
            </a:r>
            <a:r>
              <a:rPr lang="en-US" sz="2800" dirty="0" smtClean="0"/>
              <a:t>)</a:t>
            </a:r>
          </a:p>
          <a:p>
            <a:pPr marL="457200" indent="-457200">
              <a:buFont typeface="Arial" panose="020B0604020202020204" pitchFamily="34" charset="0"/>
              <a:buChar char="•"/>
            </a:pPr>
            <a:r>
              <a:rPr lang="en-US" sz="2800" dirty="0" smtClean="0"/>
              <a:t>Social </a:t>
            </a:r>
            <a:r>
              <a:rPr lang="en-US" sz="2800" dirty="0"/>
              <a:t>relationships between mountain and lowland </a:t>
            </a:r>
            <a:r>
              <a:rPr lang="en-US" sz="2800" dirty="0" smtClean="0"/>
              <a:t>communities</a:t>
            </a:r>
          </a:p>
          <a:p>
            <a:pPr>
              <a:spcBef>
                <a:spcPts val="600"/>
              </a:spcBef>
              <a:spcAft>
                <a:spcPts val="600"/>
              </a:spcAft>
            </a:pPr>
            <a:r>
              <a:rPr lang="en-US" sz="2800" dirty="0" smtClean="0"/>
              <a:t>The </a:t>
            </a:r>
            <a:r>
              <a:rPr lang="en-US" sz="2800" i="1" dirty="0" err="1"/>
              <a:t>tratturi</a:t>
            </a:r>
            <a:r>
              <a:rPr lang="en-US" sz="2800" dirty="0"/>
              <a:t> are cultural corridors that connect territories</a:t>
            </a:r>
            <a:r>
              <a:rPr lang="en-US" sz="2800" dirty="0" smtClean="0"/>
              <a:t>.</a:t>
            </a:r>
          </a:p>
          <a:p>
            <a:pPr>
              <a:spcBef>
                <a:spcPts val="600"/>
              </a:spcBef>
              <a:spcAft>
                <a:spcPts val="600"/>
              </a:spcAft>
            </a:pPr>
            <a:r>
              <a:rPr lang="en-US" sz="2800" dirty="0" smtClean="0"/>
              <a:t>Transhumance </a:t>
            </a:r>
            <a:r>
              <a:rPr lang="en-US" sz="2800" dirty="0"/>
              <a:t>represents</a:t>
            </a:r>
            <a:r>
              <a:rPr lang="en-US" sz="2800" dirty="0" smtClean="0"/>
              <a:t>:</a:t>
            </a:r>
          </a:p>
          <a:p>
            <a:r>
              <a:rPr lang="en-US" sz="2800" dirty="0" smtClean="0"/>
              <a:t>✔ Sustainability</a:t>
            </a:r>
          </a:p>
          <a:p>
            <a:r>
              <a:rPr lang="en-US" sz="2800" dirty="0" smtClean="0"/>
              <a:t>✔ </a:t>
            </a:r>
            <a:r>
              <a:rPr lang="en-US" sz="2800" dirty="0"/>
              <a:t>Adaptation to </a:t>
            </a:r>
            <a:r>
              <a:rPr lang="en-US" sz="2800" dirty="0" smtClean="0"/>
              <a:t>environment</a:t>
            </a:r>
          </a:p>
          <a:p>
            <a:r>
              <a:rPr lang="en-US" sz="2800" dirty="0" smtClean="0"/>
              <a:t>✔ </a:t>
            </a:r>
            <a:r>
              <a:rPr lang="en-US" sz="2800" dirty="0"/>
              <a:t>Human–nature balance</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Cultural and Historical Significance</a:t>
            </a:r>
            <a:endParaRPr lang="it-IT" sz="3200" i="1" dirty="0"/>
          </a:p>
        </p:txBody>
      </p:sp>
      <p:pic>
        <p:nvPicPr>
          <p:cNvPr id="4" name="Immagine 3"/>
          <p:cNvPicPr>
            <a:picLocks noChangeAspect="1"/>
          </p:cNvPicPr>
          <p:nvPr/>
        </p:nvPicPr>
        <p:blipFill>
          <a:blip r:embed="rId3"/>
          <a:stretch>
            <a:fillRect/>
          </a:stretch>
        </p:blipFill>
        <p:spPr>
          <a:xfrm>
            <a:off x="7774587" y="927549"/>
            <a:ext cx="3489887" cy="1963061"/>
          </a:xfrm>
          <a:prstGeom prst="rect">
            <a:avLst/>
          </a:prstGeom>
        </p:spPr>
      </p:pic>
      <p:pic>
        <p:nvPicPr>
          <p:cNvPr id="5" name="Immagine 4"/>
          <p:cNvPicPr>
            <a:picLocks noChangeAspect="1"/>
          </p:cNvPicPr>
          <p:nvPr/>
        </p:nvPicPr>
        <p:blipFill>
          <a:blip r:embed="rId4"/>
          <a:stretch>
            <a:fillRect/>
          </a:stretch>
        </p:blipFill>
        <p:spPr>
          <a:xfrm>
            <a:off x="8353589" y="2855632"/>
            <a:ext cx="3549379" cy="2363886"/>
          </a:xfrm>
          <a:prstGeom prst="rect">
            <a:avLst/>
          </a:prstGeom>
        </p:spPr>
      </p:pic>
      <p:pic>
        <p:nvPicPr>
          <p:cNvPr id="7" name="Immagine 6"/>
          <p:cNvPicPr>
            <a:picLocks noChangeAspect="1"/>
          </p:cNvPicPr>
          <p:nvPr/>
        </p:nvPicPr>
        <p:blipFill>
          <a:blip r:embed="rId5"/>
          <a:stretch>
            <a:fillRect/>
          </a:stretch>
        </p:blipFill>
        <p:spPr>
          <a:xfrm>
            <a:off x="6357049" y="4594380"/>
            <a:ext cx="2947098" cy="2110122"/>
          </a:xfrm>
          <a:prstGeom prst="rect">
            <a:avLst/>
          </a:prstGeom>
        </p:spPr>
      </p:pic>
    </p:spTree>
    <p:extLst>
      <p:ext uri="{BB962C8B-B14F-4D97-AF65-F5344CB8AC3E}">
        <p14:creationId xmlns:p14="http://schemas.microsoft.com/office/powerpoint/2010/main" val="1271740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44194" y="982239"/>
            <a:ext cx="7054152" cy="5832366"/>
          </a:xfrm>
          <a:prstGeom prst="rect">
            <a:avLst/>
          </a:prstGeom>
          <a:noFill/>
        </p:spPr>
        <p:txBody>
          <a:bodyPr wrap="square" rtlCol="0">
            <a:spAutoFit/>
          </a:bodyPr>
          <a:lstStyle/>
          <a:p>
            <a:pPr>
              <a:spcAft>
                <a:spcPts val="1800"/>
              </a:spcAft>
            </a:pPr>
            <a:r>
              <a:rPr lang="en-US" sz="2400" dirty="0" smtClean="0"/>
              <a:t>Today</a:t>
            </a:r>
            <a:r>
              <a:rPr lang="en-US" sz="2400" dirty="0"/>
              <a:t>, transhumance has been reinterpreted as</a:t>
            </a:r>
            <a:r>
              <a:rPr lang="en-US" sz="2400" dirty="0" smtClean="0"/>
              <a:t>:</a:t>
            </a:r>
          </a:p>
          <a:p>
            <a:pPr marL="342900" indent="-342900">
              <a:spcAft>
                <a:spcPts val="600"/>
              </a:spcAft>
              <a:buFont typeface="Arial" panose="020B0604020202020204" pitchFamily="34" charset="0"/>
              <a:buChar char="•"/>
            </a:pPr>
            <a:r>
              <a:rPr lang="en-US" sz="2400" dirty="0" smtClean="0"/>
              <a:t>Guided </a:t>
            </a:r>
            <a:r>
              <a:rPr lang="en-US" sz="2400" dirty="0"/>
              <a:t>walking routes along ancient </a:t>
            </a:r>
            <a:r>
              <a:rPr lang="en-US" sz="2400" dirty="0" err="1" smtClean="0"/>
              <a:t>tratturi</a:t>
            </a:r>
            <a:endParaRPr lang="en-US" sz="2400" dirty="0" smtClean="0"/>
          </a:p>
          <a:p>
            <a:pPr marL="342900" indent="-342900">
              <a:spcAft>
                <a:spcPts val="600"/>
              </a:spcAft>
              <a:buFont typeface="Arial" panose="020B0604020202020204" pitchFamily="34" charset="0"/>
              <a:buChar char="•"/>
            </a:pPr>
            <a:r>
              <a:rPr lang="en-US" sz="2400" dirty="0"/>
              <a:t>Experiential activities </a:t>
            </a:r>
            <a:endParaRPr lang="en-US" sz="2400" dirty="0" smtClean="0"/>
          </a:p>
          <a:p>
            <a:pPr marL="342900" indent="-342900">
              <a:spcAft>
                <a:spcPts val="600"/>
              </a:spcAft>
              <a:buFont typeface="Arial" panose="020B0604020202020204" pitchFamily="34" charset="0"/>
              <a:buChar char="•"/>
            </a:pPr>
            <a:r>
              <a:rPr lang="en-US" sz="2400" dirty="0" smtClean="0"/>
              <a:t>Educational </a:t>
            </a:r>
            <a:r>
              <a:rPr lang="en-US" sz="2400" dirty="0"/>
              <a:t>tourism for </a:t>
            </a:r>
            <a:r>
              <a:rPr lang="en-US" sz="2400" dirty="0" smtClean="0"/>
              <a:t>schools</a:t>
            </a:r>
          </a:p>
          <a:p>
            <a:pPr marL="342900" indent="-342900">
              <a:spcAft>
                <a:spcPts val="600"/>
              </a:spcAft>
              <a:buFont typeface="Arial" panose="020B0604020202020204" pitchFamily="34" charset="0"/>
              <a:buChar char="•"/>
            </a:pPr>
            <a:r>
              <a:rPr lang="en-US" sz="2400" dirty="0" smtClean="0"/>
              <a:t>Slow </a:t>
            </a:r>
            <a:r>
              <a:rPr lang="en-US" sz="2400" dirty="0"/>
              <a:t>tourism and nature-based </a:t>
            </a:r>
            <a:r>
              <a:rPr lang="en-US" sz="2400" dirty="0" smtClean="0"/>
              <a:t>tourism</a:t>
            </a:r>
          </a:p>
          <a:p>
            <a:pPr marL="342900" indent="-342900">
              <a:spcAft>
                <a:spcPts val="600"/>
              </a:spcAft>
              <a:buFont typeface="Arial" panose="020B0604020202020204" pitchFamily="34" charset="0"/>
              <a:buChar char="•"/>
            </a:pPr>
            <a:r>
              <a:rPr lang="en-US" sz="2400" dirty="0" smtClean="0"/>
              <a:t>Cultural </a:t>
            </a:r>
            <a:r>
              <a:rPr lang="en-US" sz="2400" dirty="0"/>
              <a:t>festivals linked to pastoral </a:t>
            </a:r>
            <a:r>
              <a:rPr lang="en-US" sz="2400" dirty="0" smtClean="0"/>
              <a:t>traditions</a:t>
            </a:r>
          </a:p>
          <a:p>
            <a:pPr>
              <a:spcAft>
                <a:spcPts val="1800"/>
              </a:spcAft>
            </a:pPr>
            <a:endParaRPr lang="en-US" sz="2400" dirty="0" smtClean="0"/>
          </a:p>
          <a:p>
            <a:pPr>
              <a:spcAft>
                <a:spcPts val="1800"/>
              </a:spcAft>
            </a:pPr>
            <a:r>
              <a:rPr lang="en-US" sz="2400" dirty="0" smtClean="0"/>
              <a:t>Type </a:t>
            </a:r>
            <a:r>
              <a:rPr lang="en-US" sz="2400" dirty="0"/>
              <a:t>of experience offered</a:t>
            </a:r>
            <a:r>
              <a:rPr lang="en-US" sz="2400" dirty="0" smtClean="0"/>
              <a:t>:</a:t>
            </a:r>
          </a:p>
          <a:p>
            <a:pPr marL="342900" indent="-342900">
              <a:spcAft>
                <a:spcPts val="600"/>
              </a:spcAft>
              <a:buFont typeface="Arial" panose="020B0604020202020204" pitchFamily="34" charset="0"/>
              <a:buChar char="•"/>
            </a:pPr>
            <a:r>
              <a:rPr lang="en-US" sz="2400" dirty="0" smtClean="0"/>
              <a:t>Participatory</a:t>
            </a:r>
          </a:p>
          <a:p>
            <a:pPr marL="342900" indent="-342900">
              <a:spcAft>
                <a:spcPts val="600"/>
              </a:spcAft>
              <a:buFont typeface="Arial" panose="020B0604020202020204" pitchFamily="34" charset="0"/>
              <a:buChar char="•"/>
            </a:pPr>
            <a:r>
              <a:rPr lang="en-US" sz="2400" dirty="0" smtClean="0"/>
              <a:t>Immersive</a:t>
            </a:r>
          </a:p>
          <a:p>
            <a:pPr marL="342900" indent="-342900">
              <a:spcAft>
                <a:spcPts val="600"/>
              </a:spcAft>
              <a:buFont typeface="Arial" panose="020B0604020202020204" pitchFamily="34" charset="0"/>
              <a:buChar char="•"/>
            </a:pPr>
            <a:r>
              <a:rPr lang="en-US" sz="2400" dirty="0" smtClean="0"/>
              <a:t>Educational</a:t>
            </a:r>
          </a:p>
          <a:p>
            <a:pPr marL="342900" indent="-342900">
              <a:spcAft>
                <a:spcPts val="600"/>
              </a:spcAft>
              <a:buFont typeface="Arial" panose="020B0604020202020204" pitchFamily="34" charset="0"/>
              <a:buChar char="•"/>
            </a:pPr>
            <a:r>
              <a:rPr lang="en-US" sz="2400" dirty="0" smtClean="0"/>
              <a:t>Slow </a:t>
            </a:r>
            <a:r>
              <a:rPr lang="en-US" sz="2400" dirty="0"/>
              <a:t>and sustainable</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Transformation into a Tourism Experience</a:t>
            </a:r>
            <a:endParaRPr lang="it-IT" sz="3200" i="1" dirty="0"/>
          </a:p>
        </p:txBody>
      </p:sp>
      <p:pic>
        <p:nvPicPr>
          <p:cNvPr id="13314" name="Picture 2" descr="transumanza_04-6_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6456" y="982239"/>
            <a:ext cx="3807615" cy="289631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transumanza_04-2_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5080" y="4199481"/>
            <a:ext cx="3763822" cy="2615124"/>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p:cNvPicPr>
            <a:picLocks noChangeAspect="1"/>
          </p:cNvPicPr>
          <p:nvPr/>
        </p:nvPicPr>
        <p:blipFill>
          <a:blip r:embed="rId5"/>
          <a:stretch>
            <a:fillRect/>
          </a:stretch>
        </p:blipFill>
        <p:spPr>
          <a:xfrm>
            <a:off x="8098346" y="3577720"/>
            <a:ext cx="4042610" cy="2455570"/>
          </a:xfrm>
          <a:prstGeom prst="rect">
            <a:avLst/>
          </a:prstGeom>
        </p:spPr>
      </p:pic>
    </p:spTree>
    <p:extLst>
      <p:ext uri="{BB962C8B-B14F-4D97-AF65-F5344CB8AC3E}">
        <p14:creationId xmlns:p14="http://schemas.microsoft.com/office/powerpoint/2010/main" val="6445784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Tourism Product Components</a:t>
            </a:r>
            <a:endParaRPr lang="it-IT" sz="3200" i="1" dirty="0"/>
          </a:p>
        </p:txBody>
      </p:sp>
      <p:graphicFrame>
        <p:nvGraphicFramePr>
          <p:cNvPr id="2" name="Tabella 1"/>
          <p:cNvGraphicFramePr>
            <a:graphicFrameLocks noGrp="1"/>
          </p:cNvGraphicFramePr>
          <p:nvPr>
            <p:extLst>
              <p:ext uri="{D42A27DB-BD31-4B8C-83A1-F6EECF244321}">
                <p14:modId xmlns:p14="http://schemas.microsoft.com/office/powerpoint/2010/main" val="3015003605"/>
              </p:ext>
            </p:extLst>
          </p:nvPr>
        </p:nvGraphicFramePr>
        <p:xfrm>
          <a:off x="1539875" y="1101094"/>
          <a:ext cx="9030758" cy="4487370"/>
        </p:xfrm>
        <a:graphic>
          <a:graphicData uri="http://schemas.openxmlformats.org/drawingml/2006/table">
            <a:tbl>
              <a:tblPr>
                <a:tableStyleId>{3C2FFA5D-87B4-456A-9821-1D502468CF0F}</a:tableStyleId>
              </a:tblPr>
              <a:tblGrid>
                <a:gridCol w="2748492"/>
                <a:gridCol w="6282266"/>
              </a:tblGrid>
              <a:tr h="610735">
                <a:tc>
                  <a:txBody>
                    <a:bodyPr/>
                    <a:lstStyle/>
                    <a:p>
                      <a:r>
                        <a:rPr lang="it-IT" sz="2400" b="1" dirty="0"/>
                        <a:t>Component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60000"/>
                        <a:lumOff val="40000"/>
                      </a:schemeClr>
                    </a:solidFill>
                  </a:tcPr>
                </a:tc>
                <a:tc>
                  <a:txBody>
                    <a:bodyPr/>
                    <a:lstStyle/>
                    <a:p>
                      <a:r>
                        <a:rPr lang="it-IT" sz="2400" b="1" dirty="0"/>
                        <a:t>Application in </a:t>
                      </a:r>
                      <a:r>
                        <a:rPr lang="it-IT" sz="2400" b="1" dirty="0" err="1" smtClean="0"/>
                        <a:t>Transhumance</a:t>
                      </a:r>
                      <a:endParaRPr lang="it-IT" sz="24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60000"/>
                        <a:lumOff val="40000"/>
                      </a:schemeClr>
                    </a:solidFill>
                  </a:tcPr>
                </a:tc>
              </a:tr>
              <a:tr h="610735">
                <a:tc>
                  <a:txBody>
                    <a:bodyPr/>
                    <a:lstStyle/>
                    <a:p>
                      <a:r>
                        <a:rPr lang="it-IT" sz="2400" smtClean="0"/>
                        <a:t>Core attraction</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smtClean="0"/>
                        <a:t>Living </a:t>
                      </a:r>
                      <a:r>
                        <a:rPr lang="it-IT" sz="2400" dirty="0" err="1" smtClean="0"/>
                        <a:t>pastoral</a:t>
                      </a:r>
                      <a:r>
                        <a:rPr lang="it-IT" sz="2400" dirty="0" smtClean="0"/>
                        <a:t> </a:t>
                      </a:r>
                      <a:r>
                        <a:rPr lang="it-IT" sz="2400" dirty="0" err="1" smtClean="0"/>
                        <a:t>migration</a:t>
                      </a:r>
                      <a:r>
                        <a:rPr lang="it-IT" sz="2400" dirty="0" smtClean="0"/>
                        <a:t> </a:t>
                      </a:r>
                      <a:r>
                        <a:rPr lang="it-IT" sz="2400" dirty="0" err="1" smtClean="0"/>
                        <a:t>tradition</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Experience</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en-US" sz="2400" dirty="0" smtClean="0"/>
                        <a:t>Walking with shepherds / rural immersion </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Activities</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smtClean="0"/>
                        <a:t>Herding</a:t>
                      </a:r>
                      <a:r>
                        <a:rPr lang="it-IT" sz="2400" dirty="0" smtClean="0"/>
                        <a:t>, </a:t>
                      </a:r>
                      <a:r>
                        <a:rPr lang="it-IT" sz="2400" dirty="0" err="1" smtClean="0"/>
                        <a:t>cheese-making</a:t>
                      </a:r>
                      <a:r>
                        <a:rPr lang="it-IT" sz="2400" dirty="0" smtClean="0"/>
                        <a:t> workshops</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Supporting services</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smtClean="0"/>
                        <a:t>Rural</a:t>
                      </a:r>
                      <a:r>
                        <a:rPr lang="it-IT" sz="2400" dirty="0" smtClean="0"/>
                        <a:t> </a:t>
                      </a:r>
                      <a:r>
                        <a:rPr lang="it-IT" sz="2400" dirty="0" err="1" smtClean="0"/>
                        <a:t>accommodation</a:t>
                      </a:r>
                      <a:r>
                        <a:rPr lang="it-IT" sz="2400" dirty="0" smtClean="0"/>
                        <a:t>, </a:t>
                      </a:r>
                      <a:r>
                        <a:rPr lang="it-IT" sz="2400" dirty="0" err="1" smtClean="0"/>
                        <a:t>local</a:t>
                      </a:r>
                      <a:r>
                        <a:rPr lang="it-IT" sz="2400" dirty="0" smtClean="0"/>
                        <a:t> </a:t>
                      </a:r>
                      <a:r>
                        <a:rPr lang="it-IT" sz="2400" dirty="0" err="1" smtClean="0"/>
                        <a:t>guides</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Image</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smtClean="0"/>
                        <a:t>Authentic</a:t>
                      </a:r>
                      <a:r>
                        <a:rPr lang="it-IT" sz="2400" dirty="0" smtClean="0"/>
                        <a:t>, slow, </a:t>
                      </a:r>
                      <a:r>
                        <a:rPr lang="it-IT" sz="2400" dirty="0" err="1" smtClean="0"/>
                        <a:t>sustainable</a:t>
                      </a:r>
                      <a:r>
                        <a:rPr lang="it-IT" sz="2400" dirty="0" smtClean="0"/>
                        <a:t> </a:t>
                      </a:r>
                      <a:r>
                        <a:rPr lang="it-IT" sz="2400" dirty="0" err="1" smtClean="0"/>
                        <a:t>tourism</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err="1" smtClean="0"/>
                        <a:t>Communication</a:t>
                      </a:r>
                      <a:r>
                        <a:rPr lang="it-IT" sz="2400" dirty="0" smtClean="0"/>
                        <a:t> and Distribution</a:t>
                      </a:r>
                      <a:endParaRPr lang="it-IT" sz="24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2400" dirty="0" smtClean="0"/>
                        <a:t>Online promotion; online travel agency and </a:t>
                      </a:r>
                      <a:r>
                        <a:rPr lang="en-US" sz="2400" dirty="0" err="1" smtClean="0"/>
                        <a:t>specialised</a:t>
                      </a:r>
                      <a:r>
                        <a:rPr lang="en-US" sz="2400" dirty="0" smtClean="0"/>
                        <a:t> travel platforms </a:t>
                      </a:r>
                      <a:endParaRPr lang="it-IT" sz="24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4" name="CasellaDiTesto 3"/>
          <p:cNvSpPr txBox="1"/>
          <p:nvPr/>
        </p:nvSpPr>
        <p:spPr>
          <a:xfrm>
            <a:off x="1539875" y="5592332"/>
            <a:ext cx="9200876" cy="1277273"/>
          </a:xfrm>
          <a:prstGeom prst="rect">
            <a:avLst/>
          </a:prstGeom>
          <a:noFill/>
        </p:spPr>
        <p:txBody>
          <a:bodyPr wrap="square" rtlCol="0">
            <a:spAutoFit/>
          </a:bodyPr>
          <a:lstStyle/>
          <a:p>
            <a:r>
              <a:rPr lang="it-IT" sz="1400" dirty="0">
                <a:hlinkClick r:id="rId3"/>
              </a:rPr>
              <a:t>https://www.schnalstal.com/en/your-adventure/your-adventure-in-summer/transhumance-italy</a:t>
            </a:r>
            <a:endParaRPr lang="it-IT" sz="1400" dirty="0"/>
          </a:p>
          <a:p>
            <a:r>
              <a:rPr lang="it-IT" sz="1400" dirty="0">
                <a:hlinkClick r:id="rId4"/>
              </a:rPr>
              <a:t>https://www.farmexperience.it/en/lazio/transhumance-traveling-with-tradition/</a:t>
            </a:r>
            <a:endParaRPr lang="it-IT" sz="1400" dirty="0"/>
          </a:p>
          <a:p>
            <a:endParaRPr lang="en-US" altLang="it-IT" sz="500" dirty="0" smtClean="0">
              <a:latin typeface="Arial" panose="020B0604020202020204" pitchFamily="34" charset="0"/>
            </a:endParaRPr>
          </a:p>
          <a:p>
            <a:r>
              <a:rPr lang="en-US" altLang="it-IT" sz="2200" dirty="0" smtClean="0">
                <a:latin typeface="Arial" panose="020B0604020202020204" pitchFamily="34" charset="0"/>
              </a:rPr>
              <a:t>The </a:t>
            </a:r>
            <a:r>
              <a:rPr lang="en-US" altLang="it-IT" sz="2200" dirty="0">
                <a:latin typeface="Arial" panose="020B0604020202020204" pitchFamily="34" charset="0"/>
              </a:rPr>
              <a:t>traditional practice becomes a structured tourism experience while maintaining </a:t>
            </a:r>
            <a:r>
              <a:rPr lang="en-US" altLang="it-IT" sz="2200" dirty="0" smtClean="0">
                <a:latin typeface="Arial" panose="020B0604020202020204" pitchFamily="34" charset="0"/>
              </a:rPr>
              <a:t>authenticity</a:t>
            </a:r>
            <a:r>
              <a:rPr lang="it-IT" altLang="it-IT" sz="2200" dirty="0" smtClean="0">
                <a:latin typeface="Arial" panose="020B0604020202020204" pitchFamily="34" charset="0"/>
              </a:rPr>
              <a:t>.</a:t>
            </a:r>
            <a:endParaRPr lang="it-IT" dirty="0"/>
          </a:p>
        </p:txBody>
      </p:sp>
    </p:spTree>
    <p:extLst>
      <p:ext uri="{BB962C8B-B14F-4D97-AF65-F5344CB8AC3E}">
        <p14:creationId xmlns:p14="http://schemas.microsoft.com/office/powerpoint/2010/main" val="3801220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345779" y="1340997"/>
            <a:ext cx="9333888" cy="4031873"/>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t>It transforms a living tradition into experiential </a:t>
            </a:r>
            <a:r>
              <a:rPr lang="en-US" sz="2800" dirty="0" smtClean="0"/>
              <a:t>tourism </a:t>
            </a:r>
          </a:p>
          <a:p>
            <a:pPr marL="457200" indent="-457200">
              <a:spcAft>
                <a:spcPts val="1200"/>
              </a:spcAft>
              <a:buFont typeface="Arial" panose="020B0604020202020204" pitchFamily="34" charset="0"/>
              <a:buChar char="•"/>
            </a:pPr>
            <a:r>
              <a:rPr lang="en-US" sz="2800" dirty="0" smtClean="0"/>
              <a:t>It </a:t>
            </a:r>
            <a:r>
              <a:rPr lang="en-US" sz="2800" dirty="0"/>
              <a:t>strengthens rural identity and landscape </a:t>
            </a:r>
            <a:r>
              <a:rPr lang="en-US" sz="2800" dirty="0" smtClean="0"/>
              <a:t>value </a:t>
            </a:r>
          </a:p>
          <a:p>
            <a:pPr marL="457200" indent="-457200">
              <a:spcAft>
                <a:spcPts val="1200"/>
              </a:spcAft>
              <a:buFont typeface="Arial" panose="020B0604020202020204" pitchFamily="34" charset="0"/>
              <a:buChar char="•"/>
            </a:pPr>
            <a:r>
              <a:rPr lang="en-US" sz="2800" dirty="0" smtClean="0"/>
              <a:t>It </a:t>
            </a:r>
            <a:r>
              <a:rPr lang="en-US" sz="2800" dirty="0"/>
              <a:t>supports local shepherds and rural </a:t>
            </a:r>
            <a:r>
              <a:rPr lang="en-US" sz="2800" dirty="0" smtClean="0"/>
              <a:t>communities </a:t>
            </a:r>
          </a:p>
          <a:p>
            <a:pPr marL="457200" indent="-457200">
              <a:spcAft>
                <a:spcPts val="1200"/>
              </a:spcAft>
              <a:buFont typeface="Arial" panose="020B0604020202020204" pitchFamily="34" charset="0"/>
              <a:buChar char="•"/>
            </a:pPr>
            <a:r>
              <a:rPr lang="en-US" sz="2800" dirty="0" smtClean="0"/>
              <a:t>It </a:t>
            </a:r>
            <a:r>
              <a:rPr lang="en-US" sz="2800" dirty="0"/>
              <a:t>promotes sustainable and slow </a:t>
            </a:r>
            <a:r>
              <a:rPr lang="en-US" sz="2800" dirty="0" smtClean="0"/>
              <a:t>tourism </a:t>
            </a:r>
          </a:p>
          <a:p>
            <a:pPr marL="457200" indent="-457200">
              <a:spcAft>
                <a:spcPts val="2400"/>
              </a:spcAft>
              <a:buFont typeface="Arial" panose="020B0604020202020204" pitchFamily="34" charset="0"/>
              <a:buChar char="•"/>
            </a:pPr>
            <a:r>
              <a:rPr lang="en-US" sz="2800" dirty="0" smtClean="0"/>
              <a:t>It </a:t>
            </a:r>
            <a:r>
              <a:rPr lang="en-US" sz="2800" dirty="0"/>
              <a:t>connects cultural heritage with environmental awareness</a:t>
            </a:r>
          </a:p>
          <a:p>
            <a:r>
              <a:rPr lang="en-US" sz="2800" dirty="0"/>
              <a:t>Transhumance demonstrates how a traditional practice can generate tourism value without losing its cultural meaning.</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Why is Transhumance a Best Practice?</a:t>
            </a:r>
            <a:endParaRPr lang="it-IT" sz="3200" i="1" dirty="0"/>
          </a:p>
        </p:txBody>
      </p:sp>
    </p:spTree>
    <p:extLst>
      <p:ext uri="{BB962C8B-B14F-4D97-AF65-F5344CB8AC3E}">
        <p14:creationId xmlns:p14="http://schemas.microsoft.com/office/powerpoint/2010/main" val="18998150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smtClean="0"/>
              <a:t>Best practice 3</a:t>
            </a:r>
            <a:r>
              <a:rPr lang="en-US" sz="3200" dirty="0"/>
              <a:t>: </a:t>
            </a:r>
            <a:r>
              <a:rPr lang="en-US" sz="3200" cap="none" dirty="0" err="1" smtClean="0"/>
              <a:t>BeCountry</a:t>
            </a:r>
            <a:endParaRPr lang="it-IT" sz="3200" cap="none" dirty="0"/>
          </a:p>
        </p:txBody>
      </p:sp>
      <p:sp>
        <p:nvSpPr>
          <p:cNvPr id="6" name="CasellaDiTesto 5"/>
          <p:cNvSpPr txBox="1"/>
          <p:nvPr/>
        </p:nvSpPr>
        <p:spPr>
          <a:xfrm>
            <a:off x="1093781" y="962834"/>
            <a:ext cx="4624500" cy="6001643"/>
          </a:xfrm>
          <a:prstGeom prst="rect">
            <a:avLst/>
          </a:prstGeom>
          <a:noFill/>
        </p:spPr>
        <p:txBody>
          <a:bodyPr wrap="square" rtlCol="0">
            <a:spAutoFit/>
          </a:bodyPr>
          <a:lstStyle/>
          <a:p>
            <a:pPr>
              <a:spcBef>
                <a:spcPts val="600"/>
              </a:spcBef>
              <a:spcAft>
                <a:spcPts val="600"/>
              </a:spcAft>
            </a:pPr>
            <a:r>
              <a:rPr lang="en-US" sz="2600" dirty="0"/>
              <a:t>Type: Digital platform for rural </a:t>
            </a:r>
            <a:r>
              <a:rPr lang="en-US" sz="2600" dirty="0" smtClean="0"/>
              <a:t>experiences</a:t>
            </a:r>
          </a:p>
          <a:p>
            <a:pPr>
              <a:spcAft>
                <a:spcPts val="1200"/>
              </a:spcAft>
            </a:pPr>
            <a:r>
              <a:rPr lang="en-US" sz="2600" dirty="0" smtClean="0"/>
              <a:t>Focus</a:t>
            </a:r>
            <a:r>
              <a:rPr lang="en-US" sz="2600" dirty="0"/>
              <a:t>: Promotion and structuring of authentic agricultural and cultural </a:t>
            </a:r>
            <a:r>
              <a:rPr lang="en-US" sz="2600" dirty="0" smtClean="0"/>
              <a:t>experiences</a:t>
            </a:r>
          </a:p>
          <a:p>
            <a:r>
              <a:rPr lang="en-US" sz="2600" dirty="0" err="1" smtClean="0"/>
              <a:t>BeCountry</a:t>
            </a:r>
            <a:r>
              <a:rPr lang="en-US" sz="2600" dirty="0" smtClean="0"/>
              <a:t> </a:t>
            </a:r>
            <a:r>
              <a:rPr lang="en-US" sz="2600" dirty="0"/>
              <a:t>is an Italian platform that connects visitors with </a:t>
            </a:r>
            <a:r>
              <a:rPr lang="en-US" sz="2600" dirty="0" smtClean="0"/>
              <a:t>farms </a:t>
            </a:r>
            <a:r>
              <a:rPr lang="en-US" sz="2600" dirty="0"/>
              <a:t>offering </a:t>
            </a:r>
            <a:r>
              <a:rPr lang="en-US" sz="2600" dirty="0" smtClean="0"/>
              <a:t>rural experiential activities.</a:t>
            </a:r>
            <a:endParaRPr lang="en-US" sz="2600" dirty="0"/>
          </a:p>
          <a:p>
            <a:r>
              <a:rPr lang="en-US" sz="2600" dirty="0"/>
              <a:t>It transforms rural practices into structured, bookable tourism products.</a:t>
            </a:r>
          </a:p>
          <a:p>
            <a:pPr>
              <a:spcBef>
                <a:spcPts val="600"/>
              </a:spcBef>
              <a:spcAft>
                <a:spcPts val="600"/>
              </a:spcAft>
            </a:pPr>
            <a:endParaRPr lang="en-US" sz="2600" dirty="0" smtClean="0"/>
          </a:p>
        </p:txBody>
      </p:sp>
      <p:pic>
        <p:nvPicPr>
          <p:cNvPr id="3" name="Immagine 2"/>
          <p:cNvPicPr>
            <a:picLocks noChangeAspect="1"/>
          </p:cNvPicPr>
          <p:nvPr/>
        </p:nvPicPr>
        <p:blipFill>
          <a:blip r:embed="rId2"/>
          <a:stretch>
            <a:fillRect/>
          </a:stretch>
        </p:blipFill>
        <p:spPr>
          <a:xfrm>
            <a:off x="5783910" y="1540351"/>
            <a:ext cx="6253222" cy="4514313"/>
          </a:xfrm>
          <a:prstGeom prst="rect">
            <a:avLst/>
          </a:prstGeom>
        </p:spPr>
      </p:pic>
    </p:spTree>
    <p:extLst>
      <p:ext uri="{BB962C8B-B14F-4D97-AF65-F5344CB8AC3E}">
        <p14:creationId xmlns:p14="http://schemas.microsoft.com/office/powerpoint/2010/main" val="20162499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96397" y="365130"/>
            <a:ext cx="10552788" cy="1492132"/>
          </a:xfrm>
        </p:spPr>
        <p:txBody>
          <a:bodyPr>
            <a:normAutofit/>
          </a:bodyPr>
          <a:lstStyle/>
          <a:p>
            <a:pPr>
              <a:lnSpc>
                <a:spcPts val="4000"/>
              </a:lnSpc>
            </a:pPr>
            <a:r>
              <a:rPr lang="en-US" sz="3200" dirty="0"/>
              <a:t>From Intangible Cultural Heritage to Tourism </a:t>
            </a:r>
            <a:r>
              <a:rPr lang="en-US" sz="3200" dirty="0" smtClean="0"/>
              <a:t>Products - </a:t>
            </a:r>
            <a:r>
              <a:rPr lang="en-US" sz="3200" dirty="0" err="1" smtClean="0"/>
              <a:t>Analysing</a:t>
            </a:r>
            <a:r>
              <a:rPr lang="en-US" sz="3200" dirty="0" smtClean="0"/>
              <a:t> </a:t>
            </a:r>
            <a:r>
              <a:rPr lang="en-US" sz="3200" dirty="0"/>
              <a:t>Three Best Practice Examples</a:t>
            </a:r>
            <a:endParaRPr lang="it-IT" sz="3200" dirty="0"/>
          </a:p>
        </p:txBody>
      </p:sp>
      <p:sp>
        <p:nvSpPr>
          <p:cNvPr id="12" name="CasellaDiTesto 11"/>
          <p:cNvSpPr txBox="1"/>
          <p:nvPr/>
        </p:nvSpPr>
        <p:spPr>
          <a:xfrm>
            <a:off x="1152208" y="1752259"/>
            <a:ext cx="8245549" cy="4524315"/>
          </a:xfrm>
          <a:prstGeom prst="rect">
            <a:avLst/>
          </a:prstGeom>
          <a:noFill/>
        </p:spPr>
        <p:txBody>
          <a:bodyPr wrap="square" rtlCol="0">
            <a:spAutoFit/>
          </a:bodyPr>
          <a:lstStyle/>
          <a:p>
            <a:pPr>
              <a:spcBef>
                <a:spcPts val="600"/>
              </a:spcBef>
              <a:spcAft>
                <a:spcPts val="600"/>
              </a:spcAft>
            </a:pPr>
            <a:r>
              <a:rPr lang="en-US" sz="3200" b="1" dirty="0"/>
              <a:t>Why </a:t>
            </a:r>
            <a:r>
              <a:rPr lang="en-US" sz="3200" b="1" dirty="0" err="1"/>
              <a:t>analyse</a:t>
            </a:r>
            <a:r>
              <a:rPr lang="en-US" sz="3200" b="1" dirty="0"/>
              <a:t> best practice examples?</a:t>
            </a:r>
          </a:p>
          <a:p>
            <a:pPr>
              <a:spcBef>
                <a:spcPts val="600"/>
              </a:spcBef>
              <a:spcAft>
                <a:spcPts val="600"/>
              </a:spcAft>
            </a:pPr>
            <a:r>
              <a:rPr lang="en-US" sz="2800" dirty="0"/>
              <a:t>Best practices help us understand:</a:t>
            </a:r>
          </a:p>
          <a:p>
            <a:pPr marL="457200" indent="-457200">
              <a:spcBef>
                <a:spcPts val="600"/>
              </a:spcBef>
              <a:spcAft>
                <a:spcPts val="600"/>
              </a:spcAft>
              <a:buFont typeface="Arial" panose="020B0604020202020204" pitchFamily="34" charset="0"/>
              <a:buChar char="•"/>
            </a:pPr>
            <a:r>
              <a:rPr lang="en-US" sz="2800" dirty="0" smtClean="0"/>
              <a:t>how </a:t>
            </a:r>
            <a:r>
              <a:rPr lang="en-US" sz="2800" dirty="0"/>
              <a:t>cultural heritage can become a tourism experience</a:t>
            </a:r>
          </a:p>
          <a:p>
            <a:pPr marL="457200" indent="-457200">
              <a:spcBef>
                <a:spcPts val="600"/>
              </a:spcBef>
              <a:spcAft>
                <a:spcPts val="600"/>
              </a:spcAft>
              <a:buFont typeface="Arial" panose="020B0604020202020204" pitchFamily="34" charset="0"/>
              <a:buChar char="•"/>
            </a:pPr>
            <a:r>
              <a:rPr lang="en-US" sz="2800" dirty="0" smtClean="0"/>
              <a:t>how </a:t>
            </a:r>
            <a:r>
              <a:rPr lang="en-US" sz="2800" dirty="0"/>
              <a:t>ideas are translated into structured tourism products</a:t>
            </a:r>
          </a:p>
          <a:p>
            <a:pPr marL="457200" indent="-457200">
              <a:spcBef>
                <a:spcPts val="600"/>
              </a:spcBef>
              <a:spcAft>
                <a:spcPts val="1800"/>
              </a:spcAft>
              <a:buFont typeface="Arial" panose="020B0604020202020204" pitchFamily="34" charset="0"/>
              <a:buChar char="•"/>
            </a:pPr>
            <a:r>
              <a:rPr lang="en-US" sz="2800" dirty="0" smtClean="0"/>
              <a:t>how </a:t>
            </a:r>
            <a:r>
              <a:rPr lang="en-US" sz="2800" dirty="0"/>
              <a:t>local identity can create value for visitors</a:t>
            </a:r>
          </a:p>
          <a:p>
            <a:pPr>
              <a:spcBef>
                <a:spcPts val="600"/>
              </a:spcBef>
              <a:spcAft>
                <a:spcPts val="600"/>
              </a:spcAft>
            </a:pPr>
            <a:r>
              <a:rPr lang="en-US" sz="2800" dirty="0"/>
              <a:t>They are </a:t>
            </a:r>
            <a:r>
              <a:rPr lang="en-US" sz="2800" dirty="0" smtClean="0"/>
              <a:t>sources </a:t>
            </a:r>
            <a:r>
              <a:rPr lang="en-US" sz="2800" dirty="0"/>
              <a:t>of inspiration.</a:t>
            </a:r>
          </a:p>
        </p:txBody>
      </p:sp>
      <p:pic>
        <p:nvPicPr>
          <p:cNvPr id="4" name="Immagine 3"/>
          <p:cNvPicPr>
            <a:picLocks noChangeAspect="1"/>
          </p:cNvPicPr>
          <p:nvPr/>
        </p:nvPicPr>
        <p:blipFill>
          <a:blip r:embed="rId3"/>
          <a:stretch>
            <a:fillRect/>
          </a:stretch>
        </p:blipFill>
        <p:spPr>
          <a:xfrm>
            <a:off x="9078736" y="2428191"/>
            <a:ext cx="2651323" cy="2651323"/>
          </a:xfrm>
          <a:prstGeom prst="rect">
            <a:avLst/>
          </a:prstGeom>
        </p:spPr>
      </p:pic>
    </p:spTree>
    <p:extLst>
      <p:ext uri="{BB962C8B-B14F-4D97-AF65-F5344CB8AC3E}">
        <p14:creationId xmlns:p14="http://schemas.microsoft.com/office/powerpoint/2010/main" val="42912876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162024" y="1267471"/>
            <a:ext cx="7412336" cy="3493264"/>
          </a:xfrm>
          <a:prstGeom prst="rect">
            <a:avLst/>
          </a:prstGeom>
          <a:noFill/>
        </p:spPr>
        <p:txBody>
          <a:bodyPr wrap="square" rtlCol="0">
            <a:spAutoFit/>
          </a:bodyPr>
          <a:lstStyle/>
          <a:p>
            <a:pPr>
              <a:spcBef>
                <a:spcPts val="600"/>
              </a:spcBef>
              <a:spcAft>
                <a:spcPts val="600"/>
              </a:spcAft>
            </a:pPr>
            <a:r>
              <a:rPr lang="en-US" sz="2800" dirty="0" err="1"/>
              <a:t>BeCountry</a:t>
            </a:r>
            <a:r>
              <a:rPr lang="en-US" sz="2800" dirty="0"/>
              <a:t> </a:t>
            </a:r>
            <a:r>
              <a:rPr lang="en-US" sz="2800" dirty="0" err="1"/>
              <a:t>valorises</a:t>
            </a:r>
            <a:r>
              <a:rPr lang="en-US" sz="2800" dirty="0"/>
              <a:t> several ICH-related practices, such as</a:t>
            </a:r>
            <a:r>
              <a:rPr lang="en-US" sz="2800" dirty="0" smtClean="0"/>
              <a:t>:</a:t>
            </a:r>
          </a:p>
          <a:p>
            <a:pPr marL="457200" indent="-457200">
              <a:spcAft>
                <a:spcPts val="600"/>
              </a:spcAft>
              <a:buFont typeface="Arial" panose="020B0604020202020204" pitchFamily="34" charset="0"/>
              <a:buChar char="•"/>
            </a:pPr>
            <a:r>
              <a:rPr lang="en-US" sz="2800" dirty="0" smtClean="0"/>
              <a:t>Traditional </a:t>
            </a:r>
            <a:r>
              <a:rPr lang="en-US" sz="2800" dirty="0"/>
              <a:t>truffle </a:t>
            </a:r>
            <a:r>
              <a:rPr lang="en-US" sz="2800" dirty="0" smtClean="0"/>
              <a:t>hunting</a:t>
            </a:r>
          </a:p>
          <a:p>
            <a:pPr marL="457200" indent="-457200">
              <a:spcAft>
                <a:spcPts val="600"/>
              </a:spcAft>
              <a:buFont typeface="Arial" panose="020B0604020202020204" pitchFamily="34" charset="0"/>
              <a:buChar char="•"/>
            </a:pPr>
            <a:r>
              <a:rPr lang="en-US" sz="2800" dirty="0" smtClean="0"/>
              <a:t>Falconry</a:t>
            </a:r>
          </a:p>
          <a:p>
            <a:pPr marL="457200" indent="-457200">
              <a:spcAft>
                <a:spcPts val="600"/>
              </a:spcAft>
              <a:buFont typeface="Arial" panose="020B0604020202020204" pitchFamily="34" charset="0"/>
              <a:buChar char="•"/>
            </a:pPr>
            <a:r>
              <a:rPr lang="en-US" sz="2800" dirty="0" smtClean="0"/>
              <a:t>Pastoral </a:t>
            </a:r>
            <a:r>
              <a:rPr lang="en-US" sz="2800" dirty="0"/>
              <a:t>life (“A day as a shepherd</a:t>
            </a:r>
            <a:r>
              <a:rPr lang="en-US" sz="2800" dirty="0" smtClean="0"/>
              <a:t>”)</a:t>
            </a:r>
          </a:p>
          <a:p>
            <a:pPr marL="457200" indent="-457200">
              <a:spcAft>
                <a:spcPts val="600"/>
              </a:spcAft>
              <a:buFont typeface="Arial" panose="020B0604020202020204" pitchFamily="34" charset="0"/>
              <a:buChar char="•"/>
            </a:pPr>
            <a:r>
              <a:rPr lang="en-US" sz="2800" dirty="0" smtClean="0"/>
              <a:t>Traditional </a:t>
            </a:r>
            <a:r>
              <a:rPr lang="en-US" sz="2800" dirty="0"/>
              <a:t>agricultural </a:t>
            </a:r>
            <a:r>
              <a:rPr lang="en-US" sz="2800" dirty="0" smtClean="0"/>
              <a:t>knowledge</a:t>
            </a:r>
          </a:p>
          <a:p>
            <a:pPr marL="457200" indent="-457200">
              <a:spcAft>
                <a:spcPts val="600"/>
              </a:spcAft>
              <a:buFont typeface="Arial" panose="020B0604020202020204" pitchFamily="34" charset="0"/>
              <a:buChar char="•"/>
            </a:pPr>
            <a:r>
              <a:rPr lang="en-US" sz="2800" dirty="0" smtClean="0"/>
              <a:t>Food </a:t>
            </a:r>
            <a:r>
              <a:rPr lang="en-US" sz="2800" dirty="0"/>
              <a:t>production </a:t>
            </a:r>
            <a:r>
              <a:rPr lang="en-US" sz="2800" dirty="0" smtClean="0"/>
              <a:t>techniques</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The Intangible Cultural Heritage Element</a:t>
            </a:r>
            <a:endParaRPr lang="it-IT" sz="3200" i="1" dirty="0"/>
          </a:p>
        </p:txBody>
      </p:sp>
      <p:sp>
        <p:nvSpPr>
          <p:cNvPr id="2" name="Rettangolo 1"/>
          <p:cNvSpPr/>
          <p:nvPr/>
        </p:nvSpPr>
        <p:spPr>
          <a:xfrm>
            <a:off x="921255" y="5281305"/>
            <a:ext cx="9163396" cy="954107"/>
          </a:xfrm>
          <a:prstGeom prst="rect">
            <a:avLst/>
          </a:prstGeom>
        </p:spPr>
        <p:txBody>
          <a:bodyPr wrap="square">
            <a:spAutoFit/>
          </a:bodyPr>
          <a:lstStyle/>
          <a:p>
            <a:pPr>
              <a:spcBef>
                <a:spcPts val="600"/>
              </a:spcBef>
              <a:spcAft>
                <a:spcPts val="600"/>
              </a:spcAft>
            </a:pPr>
            <a:r>
              <a:rPr lang="en-US" sz="2800" dirty="0"/>
              <a:t>These practices are not staged performances </a:t>
            </a:r>
            <a:r>
              <a:rPr lang="en-US" sz="2800" dirty="0" smtClean="0"/>
              <a:t>- they </a:t>
            </a:r>
            <a:r>
              <a:rPr lang="en-US" sz="2800" dirty="0"/>
              <a:t>are real, living traditions integrated into tourism experiences.</a:t>
            </a:r>
          </a:p>
        </p:txBody>
      </p:sp>
      <p:pic>
        <p:nvPicPr>
          <p:cNvPr id="4" name="Immagine 3"/>
          <p:cNvPicPr>
            <a:picLocks noChangeAspect="1"/>
          </p:cNvPicPr>
          <p:nvPr/>
        </p:nvPicPr>
        <p:blipFill>
          <a:blip r:embed="rId3"/>
          <a:stretch>
            <a:fillRect/>
          </a:stretch>
        </p:blipFill>
        <p:spPr>
          <a:xfrm>
            <a:off x="8989100" y="282274"/>
            <a:ext cx="2044952" cy="2717544"/>
          </a:xfrm>
          <a:prstGeom prst="rect">
            <a:avLst/>
          </a:prstGeom>
        </p:spPr>
      </p:pic>
      <p:pic>
        <p:nvPicPr>
          <p:cNvPr id="3" name="Immagine 2"/>
          <p:cNvPicPr>
            <a:picLocks noChangeAspect="1"/>
          </p:cNvPicPr>
          <p:nvPr/>
        </p:nvPicPr>
        <p:blipFill>
          <a:blip r:embed="rId4"/>
          <a:stretch>
            <a:fillRect/>
          </a:stretch>
        </p:blipFill>
        <p:spPr>
          <a:xfrm>
            <a:off x="7898966" y="2265095"/>
            <a:ext cx="1996512" cy="2495640"/>
          </a:xfrm>
          <a:prstGeom prst="rect">
            <a:avLst/>
          </a:prstGeom>
        </p:spPr>
      </p:pic>
      <p:pic>
        <p:nvPicPr>
          <p:cNvPr id="5" name="Immagine 4"/>
          <p:cNvPicPr>
            <a:picLocks noChangeAspect="1"/>
          </p:cNvPicPr>
          <p:nvPr/>
        </p:nvPicPr>
        <p:blipFill>
          <a:blip r:embed="rId5"/>
          <a:stretch>
            <a:fillRect/>
          </a:stretch>
        </p:blipFill>
        <p:spPr>
          <a:xfrm>
            <a:off x="9951260" y="3186101"/>
            <a:ext cx="1906483" cy="2545305"/>
          </a:xfrm>
          <a:prstGeom prst="rect">
            <a:avLst/>
          </a:prstGeom>
        </p:spPr>
      </p:pic>
      <p:sp>
        <p:nvSpPr>
          <p:cNvPr id="7" name="Rettangolo 6"/>
          <p:cNvSpPr/>
          <p:nvPr/>
        </p:nvSpPr>
        <p:spPr>
          <a:xfrm>
            <a:off x="1162024" y="6386650"/>
            <a:ext cx="2643358" cy="400110"/>
          </a:xfrm>
          <a:prstGeom prst="rect">
            <a:avLst/>
          </a:prstGeom>
        </p:spPr>
        <p:txBody>
          <a:bodyPr wrap="square">
            <a:spAutoFit/>
          </a:bodyPr>
          <a:lstStyle/>
          <a:p>
            <a:r>
              <a:rPr lang="it-IT" sz="2000" dirty="0">
                <a:hlinkClick r:id="rId6"/>
              </a:rPr>
              <a:t>https://becountry.it/en</a:t>
            </a:r>
            <a:endParaRPr lang="it-IT" sz="2000" dirty="0"/>
          </a:p>
        </p:txBody>
      </p:sp>
    </p:spTree>
    <p:extLst>
      <p:ext uri="{BB962C8B-B14F-4D97-AF65-F5344CB8AC3E}">
        <p14:creationId xmlns:p14="http://schemas.microsoft.com/office/powerpoint/2010/main" val="6843590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974192" y="1699913"/>
            <a:ext cx="3882190" cy="3954929"/>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t>A detailed description of the </a:t>
            </a:r>
            <a:r>
              <a:rPr lang="en-US" sz="2400" dirty="0" smtClean="0"/>
              <a:t>activity</a:t>
            </a:r>
          </a:p>
          <a:p>
            <a:pPr marL="342900" indent="-342900">
              <a:spcAft>
                <a:spcPts val="600"/>
              </a:spcAft>
              <a:buFont typeface="Arial" panose="020B0604020202020204" pitchFamily="34" charset="0"/>
              <a:buChar char="•"/>
            </a:pPr>
            <a:r>
              <a:rPr lang="en-US" sz="2400" dirty="0" smtClean="0"/>
              <a:t>Location </a:t>
            </a:r>
            <a:r>
              <a:rPr lang="en-US" sz="2400" dirty="0"/>
              <a:t>of the </a:t>
            </a:r>
            <a:r>
              <a:rPr lang="en-US" sz="2400" dirty="0" smtClean="0"/>
              <a:t>experience</a:t>
            </a:r>
          </a:p>
          <a:p>
            <a:pPr marL="342900" indent="-342900">
              <a:spcAft>
                <a:spcPts val="600"/>
              </a:spcAft>
              <a:buFont typeface="Arial" panose="020B0604020202020204" pitchFamily="34" charset="0"/>
              <a:buChar char="•"/>
            </a:pPr>
            <a:r>
              <a:rPr lang="en-US" sz="2400" dirty="0" smtClean="0"/>
              <a:t>Duration</a:t>
            </a:r>
          </a:p>
          <a:p>
            <a:pPr marL="342900" indent="-342900">
              <a:spcAft>
                <a:spcPts val="600"/>
              </a:spcAft>
              <a:buFont typeface="Arial" panose="020B0604020202020204" pitchFamily="34" charset="0"/>
              <a:buChar char="•"/>
            </a:pPr>
            <a:r>
              <a:rPr lang="en-US" sz="2400" dirty="0" smtClean="0"/>
              <a:t>Price </a:t>
            </a:r>
            <a:r>
              <a:rPr lang="en-US" sz="2400" dirty="0"/>
              <a:t>per </a:t>
            </a:r>
            <a:r>
              <a:rPr lang="en-US" sz="2400" dirty="0" smtClean="0"/>
              <a:t>person</a:t>
            </a:r>
          </a:p>
          <a:p>
            <a:pPr marL="342900" indent="-342900">
              <a:spcAft>
                <a:spcPts val="600"/>
              </a:spcAft>
              <a:buFont typeface="Arial" panose="020B0604020202020204" pitchFamily="34" charset="0"/>
              <a:buChar char="•"/>
            </a:pPr>
            <a:r>
              <a:rPr lang="en-US" sz="2400" dirty="0" smtClean="0"/>
              <a:t>Availability calendar</a:t>
            </a:r>
          </a:p>
          <a:p>
            <a:pPr marL="342900" indent="-342900">
              <a:spcAft>
                <a:spcPts val="600"/>
              </a:spcAft>
              <a:buFont typeface="Arial" panose="020B0604020202020204" pitchFamily="34" charset="0"/>
              <a:buChar char="•"/>
            </a:pPr>
            <a:r>
              <a:rPr lang="en-US" sz="2400" dirty="0" smtClean="0"/>
              <a:t>Online </a:t>
            </a:r>
            <a:r>
              <a:rPr lang="en-US" sz="2400" dirty="0"/>
              <a:t>booking </a:t>
            </a:r>
            <a:r>
              <a:rPr lang="en-US" sz="2400" dirty="0" smtClean="0"/>
              <a:t>system</a:t>
            </a:r>
          </a:p>
          <a:p>
            <a:pPr marL="342900" indent="-342900">
              <a:spcAft>
                <a:spcPts val="600"/>
              </a:spcAft>
              <a:buFont typeface="Arial" panose="020B0604020202020204" pitchFamily="34" charset="0"/>
              <a:buChar char="•"/>
            </a:pPr>
            <a:r>
              <a:rPr lang="en-US" sz="2400" dirty="0" smtClean="0"/>
              <a:t>Practical information</a:t>
            </a:r>
          </a:p>
          <a:p>
            <a:pPr marL="342900" indent="-342900">
              <a:spcAft>
                <a:spcPts val="600"/>
              </a:spcAft>
              <a:buFont typeface="Arial" panose="020B0604020202020204" pitchFamily="34" charset="0"/>
              <a:buChar char="•"/>
            </a:pPr>
            <a:r>
              <a:rPr lang="en-US" sz="2400" dirty="0" err="1" smtClean="0"/>
              <a:t>Organiser</a:t>
            </a:r>
            <a:r>
              <a:rPr lang="en-US" sz="2400" dirty="0" smtClean="0"/>
              <a:t> profile</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Transformation into a Tourism Experience</a:t>
            </a:r>
            <a:endParaRPr lang="it-IT" sz="3200" i="1" dirty="0"/>
          </a:p>
        </p:txBody>
      </p:sp>
      <p:sp>
        <p:nvSpPr>
          <p:cNvPr id="7" name="Rettangolo 6"/>
          <p:cNvSpPr/>
          <p:nvPr/>
        </p:nvSpPr>
        <p:spPr>
          <a:xfrm>
            <a:off x="1096396" y="6027003"/>
            <a:ext cx="10541422" cy="830997"/>
          </a:xfrm>
          <a:prstGeom prst="rect">
            <a:avLst/>
          </a:prstGeom>
        </p:spPr>
        <p:txBody>
          <a:bodyPr wrap="square">
            <a:spAutoFit/>
          </a:bodyPr>
          <a:lstStyle/>
          <a:p>
            <a:pPr>
              <a:spcAft>
                <a:spcPts val="1800"/>
              </a:spcAft>
            </a:pPr>
            <a:r>
              <a:rPr lang="en-US" sz="2400" dirty="0"/>
              <a:t>The platform </a:t>
            </a:r>
            <a:r>
              <a:rPr lang="en-US" sz="2400" dirty="0" err="1"/>
              <a:t>standardises</a:t>
            </a:r>
            <a:r>
              <a:rPr lang="en-US" sz="2400" dirty="0"/>
              <a:t> presentation and booking, while leaving the experience design to the local </a:t>
            </a:r>
            <a:r>
              <a:rPr lang="en-US" sz="2400" dirty="0" smtClean="0"/>
              <a:t>host.</a:t>
            </a:r>
            <a:endParaRPr lang="en-US" sz="2400" dirty="0"/>
          </a:p>
        </p:txBody>
      </p:sp>
      <p:sp>
        <p:nvSpPr>
          <p:cNvPr id="8" name="Rettangolo 7"/>
          <p:cNvSpPr/>
          <p:nvPr/>
        </p:nvSpPr>
        <p:spPr>
          <a:xfrm>
            <a:off x="1025965" y="1092648"/>
            <a:ext cx="8207760" cy="523220"/>
          </a:xfrm>
          <a:prstGeom prst="rect">
            <a:avLst/>
          </a:prstGeom>
        </p:spPr>
        <p:txBody>
          <a:bodyPr wrap="none">
            <a:spAutoFit/>
          </a:bodyPr>
          <a:lstStyle/>
          <a:p>
            <a:pPr>
              <a:spcAft>
                <a:spcPts val="1800"/>
              </a:spcAft>
            </a:pPr>
            <a:r>
              <a:rPr lang="en-US" sz="2800" dirty="0" err="1"/>
              <a:t>BeCountry</a:t>
            </a:r>
            <a:r>
              <a:rPr lang="en-US" sz="2800" dirty="0"/>
              <a:t> structures experiences by clearly </a:t>
            </a:r>
            <a:r>
              <a:rPr lang="en-US" sz="2800" dirty="0" smtClean="0"/>
              <a:t>providing:</a:t>
            </a:r>
            <a:endParaRPr lang="en-US" sz="2800" dirty="0"/>
          </a:p>
        </p:txBody>
      </p:sp>
      <p:pic>
        <p:nvPicPr>
          <p:cNvPr id="9" name="Immagine 8"/>
          <p:cNvPicPr>
            <a:picLocks noChangeAspect="1"/>
          </p:cNvPicPr>
          <p:nvPr/>
        </p:nvPicPr>
        <p:blipFill>
          <a:blip r:embed="rId3"/>
          <a:stretch>
            <a:fillRect/>
          </a:stretch>
        </p:blipFill>
        <p:spPr>
          <a:xfrm>
            <a:off x="4881166" y="2073575"/>
            <a:ext cx="7310834" cy="3495720"/>
          </a:xfrm>
          <a:prstGeom prst="rect">
            <a:avLst/>
          </a:prstGeom>
        </p:spPr>
      </p:pic>
    </p:spTree>
    <p:extLst>
      <p:ext uri="{BB962C8B-B14F-4D97-AF65-F5344CB8AC3E}">
        <p14:creationId xmlns:p14="http://schemas.microsoft.com/office/powerpoint/2010/main" val="3188852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Tourism Product Components</a:t>
            </a:r>
            <a:endParaRPr lang="it-IT" sz="3200" i="1" dirty="0"/>
          </a:p>
        </p:txBody>
      </p:sp>
      <p:graphicFrame>
        <p:nvGraphicFramePr>
          <p:cNvPr id="2" name="Tabella 1"/>
          <p:cNvGraphicFramePr>
            <a:graphicFrameLocks noGrp="1"/>
          </p:cNvGraphicFramePr>
          <p:nvPr>
            <p:extLst>
              <p:ext uri="{D42A27DB-BD31-4B8C-83A1-F6EECF244321}">
                <p14:modId xmlns:p14="http://schemas.microsoft.com/office/powerpoint/2010/main" val="549002766"/>
              </p:ext>
            </p:extLst>
          </p:nvPr>
        </p:nvGraphicFramePr>
        <p:xfrm>
          <a:off x="1517831" y="1288223"/>
          <a:ext cx="9548101" cy="4699595"/>
        </p:xfrm>
        <a:graphic>
          <a:graphicData uri="http://schemas.openxmlformats.org/drawingml/2006/table">
            <a:tbl>
              <a:tblPr>
                <a:tableStyleId>{3C2FFA5D-87B4-456A-9821-1D502468CF0F}</a:tableStyleId>
              </a:tblPr>
              <a:tblGrid>
                <a:gridCol w="3184918"/>
                <a:gridCol w="6363183"/>
              </a:tblGrid>
              <a:tr h="610735">
                <a:tc>
                  <a:txBody>
                    <a:bodyPr/>
                    <a:lstStyle/>
                    <a:p>
                      <a:r>
                        <a:rPr lang="it-IT" sz="2400" b="1" dirty="0"/>
                        <a:t>Component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lumMod val="60000"/>
                        <a:lumOff val="40000"/>
                      </a:schemeClr>
                    </a:solidFill>
                  </a:tcPr>
                </a:tc>
                <a:tc>
                  <a:txBody>
                    <a:bodyPr/>
                    <a:lstStyle/>
                    <a:p>
                      <a:r>
                        <a:rPr lang="it-IT" sz="2400" b="1" dirty="0"/>
                        <a:t>Application in </a:t>
                      </a:r>
                      <a:r>
                        <a:rPr lang="it-IT" sz="2400" b="1" dirty="0" err="1" smtClean="0"/>
                        <a:t>BeCountry</a:t>
                      </a:r>
                      <a:endParaRPr lang="it-IT" sz="24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60000"/>
                        <a:lumOff val="40000"/>
                      </a:schemeClr>
                    </a:solidFill>
                  </a:tcPr>
                </a:tc>
              </a:tr>
              <a:tr h="610735">
                <a:tc>
                  <a:txBody>
                    <a:bodyPr/>
                    <a:lstStyle/>
                    <a:p>
                      <a:r>
                        <a:rPr lang="it-IT" sz="2400" smtClean="0"/>
                        <a:t>Core attraction</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smtClean="0"/>
                        <a:t>Living </a:t>
                      </a:r>
                      <a:r>
                        <a:rPr lang="it-IT" sz="2400" dirty="0" err="1" smtClean="0"/>
                        <a:t>rural</a:t>
                      </a:r>
                      <a:r>
                        <a:rPr lang="it-IT" sz="2400" dirty="0" smtClean="0"/>
                        <a:t> </a:t>
                      </a:r>
                      <a:r>
                        <a:rPr lang="it-IT" sz="2400" dirty="0" err="1" smtClean="0"/>
                        <a:t>traditions</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Experience</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en-US" sz="2400" dirty="0" smtClean="0"/>
                        <a:t>Hands-on participation</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Activities</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smtClean="0"/>
                        <a:t>Farming</a:t>
                      </a:r>
                      <a:r>
                        <a:rPr lang="it-IT" sz="2400" dirty="0" smtClean="0"/>
                        <a:t> </a:t>
                      </a:r>
                      <a:r>
                        <a:rPr lang="it-IT" sz="2400" dirty="0" err="1" smtClean="0"/>
                        <a:t>activities</a:t>
                      </a:r>
                      <a:r>
                        <a:rPr lang="it-IT" sz="2400" dirty="0" smtClean="0"/>
                        <a:t>, </a:t>
                      </a:r>
                      <a:r>
                        <a:rPr lang="it-IT" sz="2400" dirty="0" err="1" smtClean="0"/>
                        <a:t>guided</a:t>
                      </a:r>
                      <a:r>
                        <a:rPr lang="it-IT" sz="2400" dirty="0" smtClean="0"/>
                        <a:t> </a:t>
                      </a:r>
                      <a:r>
                        <a:rPr lang="it-IT" sz="2400" dirty="0" err="1" smtClean="0"/>
                        <a:t>experiential</a:t>
                      </a:r>
                      <a:r>
                        <a:rPr lang="it-IT" sz="2400" dirty="0" smtClean="0"/>
                        <a:t> workshops, </a:t>
                      </a:r>
                      <a:r>
                        <a:rPr lang="it-IT" sz="2400" dirty="0" err="1" smtClean="0"/>
                        <a:t>local</a:t>
                      </a:r>
                      <a:r>
                        <a:rPr lang="it-IT" sz="2400" dirty="0" smtClean="0"/>
                        <a:t> farm </a:t>
                      </a:r>
                      <a:r>
                        <a:rPr lang="it-IT" sz="2400" dirty="0" err="1" smtClean="0"/>
                        <a:t>product</a:t>
                      </a:r>
                      <a:r>
                        <a:rPr lang="it-IT" sz="2400" dirty="0" smtClean="0"/>
                        <a:t> </a:t>
                      </a:r>
                      <a:r>
                        <a:rPr lang="it-IT" sz="2400" dirty="0" err="1" smtClean="0"/>
                        <a:t>tastings</a:t>
                      </a:r>
                      <a:r>
                        <a:rPr lang="it-IT" sz="2400" dirty="0" smtClean="0"/>
                        <a:t> </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smtClean="0"/>
                        <a:t>Supporting services</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smtClean="0"/>
                        <a:t>Booking </a:t>
                      </a:r>
                      <a:r>
                        <a:rPr lang="it-IT" sz="2400" dirty="0" err="1" smtClean="0"/>
                        <a:t>system</a:t>
                      </a:r>
                      <a:r>
                        <a:rPr lang="it-IT" sz="2400" dirty="0" smtClean="0"/>
                        <a:t>, </a:t>
                      </a:r>
                      <a:r>
                        <a:rPr lang="it-IT" sz="2400" dirty="0" err="1" smtClean="0"/>
                        <a:t>insurance</a:t>
                      </a:r>
                      <a:r>
                        <a:rPr lang="it-IT" sz="2400" dirty="0" smtClean="0"/>
                        <a:t>, </a:t>
                      </a:r>
                      <a:r>
                        <a:rPr lang="it-IT" sz="2400" dirty="0" err="1" smtClean="0"/>
                        <a:t>coordination</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smtClean="0"/>
                        <a:t>Image</a:t>
                      </a:r>
                      <a:endParaRPr lang="it-IT" sz="2400" dirty="0"/>
                    </a:p>
                  </a:txBody>
                  <a:tcPr anchor="ctr">
                    <a:lnL w="12700" cap="flat" cmpd="sng" algn="ctr">
                      <a:solidFill>
                        <a:schemeClr val="tx1"/>
                      </a:solidFill>
                      <a:prstDash val="solid"/>
                      <a:round/>
                      <a:headEnd type="none" w="med" len="med"/>
                      <a:tailEnd type="none" w="med" len="med"/>
                    </a:lnL>
                    <a:solidFill>
                      <a:schemeClr val="accent1">
                        <a:lumMod val="40000"/>
                        <a:lumOff val="60000"/>
                      </a:schemeClr>
                    </a:solidFill>
                  </a:tcPr>
                </a:tc>
                <a:tc>
                  <a:txBody>
                    <a:bodyPr/>
                    <a:lstStyle/>
                    <a:p>
                      <a:r>
                        <a:rPr lang="it-IT" sz="2400" dirty="0" err="1" smtClean="0"/>
                        <a:t>Authentic</a:t>
                      </a:r>
                      <a:r>
                        <a:rPr lang="it-IT" sz="2400" dirty="0" smtClean="0"/>
                        <a:t> </a:t>
                      </a:r>
                      <a:r>
                        <a:rPr lang="it-IT" sz="2400" dirty="0" err="1" smtClean="0"/>
                        <a:t>rural</a:t>
                      </a:r>
                      <a:r>
                        <a:rPr lang="it-IT" sz="2400" dirty="0" smtClean="0"/>
                        <a:t> </a:t>
                      </a:r>
                      <a:r>
                        <a:rPr lang="it-IT" sz="2400" dirty="0" err="1" smtClean="0"/>
                        <a:t>lifestyle</a:t>
                      </a:r>
                      <a:endParaRPr lang="it-IT" sz="2400" dirty="0"/>
                    </a:p>
                  </a:txBody>
                  <a:tcPr anchor="ctr">
                    <a:lnR w="12700" cap="flat" cmpd="sng" algn="ctr">
                      <a:solidFill>
                        <a:schemeClr val="tx1"/>
                      </a:solidFill>
                      <a:prstDash val="solid"/>
                      <a:round/>
                      <a:headEnd type="none" w="med" len="med"/>
                      <a:tailEnd type="none" w="med" len="med"/>
                    </a:lnR>
                    <a:solidFill>
                      <a:schemeClr val="accent1">
                        <a:lumMod val="40000"/>
                        <a:lumOff val="60000"/>
                      </a:schemeClr>
                    </a:solidFill>
                  </a:tcPr>
                </a:tc>
              </a:tr>
              <a:tr h="610735">
                <a:tc>
                  <a:txBody>
                    <a:bodyPr/>
                    <a:lstStyle/>
                    <a:p>
                      <a:r>
                        <a:rPr lang="it-IT" sz="2400" dirty="0" err="1" smtClean="0"/>
                        <a:t>Communication</a:t>
                      </a:r>
                      <a:r>
                        <a:rPr lang="it-IT" sz="2400" dirty="0" smtClean="0"/>
                        <a:t> and</a:t>
                      </a:r>
                      <a:r>
                        <a:rPr lang="it-IT" sz="2400" baseline="0" dirty="0" smtClean="0"/>
                        <a:t> </a:t>
                      </a:r>
                      <a:r>
                        <a:rPr lang="it-IT" sz="2400" dirty="0" smtClean="0"/>
                        <a:t>Distribution</a:t>
                      </a:r>
                      <a:endParaRPr lang="it-IT" sz="24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lang="en-US" sz="2400" dirty="0" smtClean="0"/>
                        <a:t>Online promotion, digital platform, online booking system</a:t>
                      </a:r>
                      <a:endParaRPr lang="it-IT" sz="24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
        <p:nvSpPr>
          <p:cNvPr id="4" name="CasellaDiTesto 3"/>
          <p:cNvSpPr txBox="1"/>
          <p:nvPr/>
        </p:nvSpPr>
        <p:spPr>
          <a:xfrm>
            <a:off x="1517831" y="6084186"/>
            <a:ext cx="9200876" cy="738664"/>
          </a:xfrm>
          <a:prstGeom prst="rect">
            <a:avLst/>
          </a:prstGeom>
          <a:noFill/>
        </p:spPr>
        <p:txBody>
          <a:bodyPr wrap="square" rtlCol="0">
            <a:spAutoFit/>
          </a:bodyPr>
          <a:lstStyle/>
          <a:p>
            <a:r>
              <a:rPr lang="en-US" altLang="it-IT" sz="2400" dirty="0" err="1">
                <a:latin typeface="Arial" panose="020B0604020202020204" pitchFamily="34" charset="0"/>
              </a:rPr>
              <a:t>BeCountry</a:t>
            </a:r>
            <a:r>
              <a:rPr lang="en-US" altLang="it-IT" sz="2400" dirty="0">
                <a:latin typeface="Arial" panose="020B0604020202020204" pitchFamily="34" charset="0"/>
              </a:rPr>
              <a:t> integrates heritage + entrepreneurship + </a:t>
            </a:r>
            <a:r>
              <a:rPr lang="en-US" altLang="it-IT" sz="2400" dirty="0" err="1" smtClean="0">
                <a:latin typeface="Arial" panose="020B0604020202020204" pitchFamily="34" charset="0"/>
              </a:rPr>
              <a:t>digitalisation</a:t>
            </a:r>
            <a:r>
              <a:rPr lang="it-IT" altLang="it-IT" sz="2400" dirty="0" smtClean="0">
                <a:latin typeface="Arial" panose="020B0604020202020204" pitchFamily="34" charset="0"/>
              </a:rPr>
              <a:t>.</a:t>
            </a:r>
            <a:endParaRPr lang="it-IT" altLang="it-IT" sz="2400" dirty="0">
              <a:latin typeface="Arial" panose="020B0604020202020204" pitchFamily="34" charset="0"/>
            </a:endParaRPr>
          </a:p>
          <a:p>
            <a:endParaRPr lang="it-IT" dirty="0"/>
          </a:p>
        </p:txBody>
      </p:sp>
    </p:spTree>
    <p:extLst>
      <p:ext uri="{BB962C8B-B14F-4D97-AF65-F5344CB8AC3E}">
        <p14:creationId xmlns:p14="http://schemas.microsoft.com/office/powerpoint/2010/main" val="4028802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345779" y="1340997"/>
            <a:ext cx="9333888" cy="4462760"/>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t>It </a:t>
            </a:r>
            <a:r>
              <a:rPr lang="en-US" sz="2800" dirty="0" err="1"/>
              <a:t>professionalises</a:t>
            </a:r>
            <a:r>
              <a:rPr lang="en-US" sz="2800" dirty="0"/>
              <a:t> intangible cultural </a:t>
            </a:r>
            <a:r>
              <a:rPr lang="en-US" sz="2800" dirty="0" smtClean="0"/>
              <a:t>heritage </a:t>
            </a:r>
          </a:p>
          <a:p>
            <a:pPr marL="457200" indent="-457200">
              <a:spcAft>
                <a:spcPts val="1200"/>
              </a:spcAft>
              <a:buFont typeface="Arial" panose="020B0604020202020204" pitchFamily="34" charset="0"/>
              <a:buChar char="•"/>
            </a:pPr>
            <a:r>
              <a:rPr lang="en-US" sz="2800" dirty="0" smtClean="0"/>
              <a:t>It </a:t>
            </a:r>
            <a:r>
              <a:rPr lang="en-US" sz="2800" dirty="0"/>
              <a:t>supports small rural </a:t>
            </a:r>
            <a:r>
              <a:rPr lang="en-US" sz="2800" dirty="0" smtClean="0"/>
              <a:t>enterprises </a:t>
            </a:r>
          </a:p>
          <a:p>
            <a:pPr marL="457200" indent="-457200">
              <a:spcAft>
                <a:spcPts val="1200"/>
              </a:spcAft>
              <a:buFont typeface="Arial" panose="020B0604020202020204" pitchFamily="34" charset="0"/>
              <a:buChar char="•"/>
            </a:pPr>
            <a:r>
              <a:rPr lang="en-US" sz="2800" dirty="0" smtClean="0"/>
              <a:t>It </a:t>
            </a:r>
            <a:r>
              <a:rPr lang="en-US" sz="2800" dirty="0"/>
              <a:t>integrates digital tools into rural </a:t>
            </a:r>
            <a:r>
              <a:rPr lang="en-US" sz="2800" dirty="0" smtClean="0"/>
              <a:t>tourism </a:t>
            </a:r>
          </a:p>
          <a:p>
            <a:pPr marL="457200" indent="-457200">
              <a:spcAft>
                <a:spcPts val="1200"/>
              </a:spcAft>
              <a:buFont typeface="Arial" panose="020B0604020202020204" pitchFamily="34" charset="0"/>
              <a:buChar char="•"/>
            </a:pPr>
            <a:r>
              <a:rPr lang="en-US" sz="2800" dirty="0" smtClean="0"/>
              <a:t>It </a:t>
            </a:r>
            <a:r>
              <a:rPr lang="en-US" sz="2800" dirty="0"/>
              <a:t>creates replicable models across </a:t>
            </a:r>
            <a:r>
              <a:rPr lang="en-US" sz="2800" dirty="0" smtClean="0"/>
              <a:t>regions </a:t>
            </a:r>
          </a:p>
          <a:p>
            <a:pPr marL="457200" indent="-457200">
              <a:spcAft>
                <a:spcPts val="1200"/>
              </a:spcAft>
              <a:buFont typeface="Arial" panose="020B0604020202020204" pitchFamily="34" charset="0"/>
              <a:buChar char="•"/>
            </a:pPr>
            <a:r>
              <a:rPr lang="en-US" sz="2800" dirty="0" smtClean="0"/>
              <a:t>It </a:t>
            </a:r>
            <a:r>
              <a:rPr lang="en-US" sz="2800" dirty="0"/>
              <a:t>bridges tradition and </a:t>
            </a:r>
            <a:r>
              <a:rPr lang="en-US" sz="2800" dirty="0" smtClean="0"/>
              <a:t>innovation</a:t>
            </a:r>
          </a:p>
          <a:p>
            <a:pPr marL="457200" indent="-457200">
              <a:spcAft>
                <a:spcPts val="1200"/>
              </a:spcAft>
              <a:buFont typeface="Arial" panose="020B0604020202020204" pitchFamily="34" charset="0"/>
              <a:buChar char="•"/>
            </a:pPr>
            <a:endParaRPr lang="en-US" sz="2800" dirty="0"/>
          </a:p>
          <a:p>
            <a:pPr>
              <a:spcAft>
                <a:spcPts val="1200"/>
              </a:spcAft>
            </a:pPr>
            <a:r>
              <a:rPr lang="en-US" sz="2800" dirty="0" err="1"/>
              <a:t>BeCountry</a:t>
            </a:r>
            <a:r>
              <a:rPr lang="en-US" sz="2800" dirty="0"/>
              <a:t> demonstrates how ICH can become economically sustainable through structured digital </a:t>
            </a:r>
            <a:r>
              <a:rPr lang="en-US" sz="2800" dirty="0" smtClean="0"/>
              <a:t>distribution.</a:t>
            </a:r>
            <a:endParaRPr lang="en-US" sz="2800" dirty="0"/>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Why is </a:t>
            </a:r>
            <a:r>
              <a:rPr lang="en-US" sz="3200" cap="none" dirty="0" err="1"/>
              <a:t>BeCountry</a:t>
            </a:r>
            <a:r>
              <a:rPr lang="en-US" sz="3200" dirty="0"/>
              <a:t> a Best Practice</a:t>
            </a:r>
            <a:r>
              <a:rPr lang="en-US" sz="3200" dirty="0" smtClean="0"/>
              <a:t>?</a:t>
            </a:r>
            <a:endParaRPr lang="it-IT" sz="3200" i="1" dirty="0"/>
          </a:p>
        </p:txBody>
      </p:sp>
    </p:spTree>
    <p:extLst>
      <p:ext uri="{BB962C8B-B14F-4D97-AF65-F5344CB8AC3E}">
        <p14:creationId xmlns:p14="http://schemas.microsoft.com/office/powerpoint/2010/main" val="1177027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Different approaches to tourism experiences based on cultural heritage</a:t>
            </a:r>
            <a:endParaRPr lang="it-IT" sz="3200" i="1" dirty="0"/>
          </a:p>
        </p:txBody>
      </p:sp>
      <p:graphicFrame>
        <p:nvGraphicFramePr>
          <p:cNvPr id="8" name="Tabella 7"/>
          <p:cNvGraphicFramePr>
            <a:graphicFrameLocks noGrp="1"/>
          </p:cNvGraphicFramePr>
          <p:nvPr>
            <p:extLst>
              <p:ext uri="{D42A27DB-BD31-4B8C-83A1-F6EECF244321}">
                <p14:modId xmlns:p14="http://schemas.microsoft.com/office/powerpoint/2010/main" val="337839820"/>
              </p:ext>
            </p:extLst>
          </p:nvPr>
        </p:nvGraphicFramePr>
        <p:xfrm>
          <a:off x="1237674" y="1327849"/>
          <a:ext cx="10098261" cy="4535362"/>
        </p:xfrm>
        <a:graphic>
          <a:graphicData uri="http://schemas.openxmlformats.org/drawingml/2006/table">
            <a:tbl>
              <a:tblPr>
                <a:tableStyleId>{3C2FFA5D-87B4-456A-9821-1D502468CF0F}</a:tableStyleId>
              </a:tblPr>
              <a:tblGrid>
                <a:gridCol w="2062923"/>
                <a:gridCol w="2317469"/>
                <a:gridCol w="3145912"/>
                <a:gridCol w="2571957"/>
              </a:tblGrid>
              <a:tr h="559925">
                <a:tc>
                  <a:txBody>
                    <a:bodyPr/>
                    <a:lstStyle/>
                    <a:p>
                      <a:r>
                        <a:rPr lang="it-IT" sz="1400" b="1" dirty="0" err="1"/>
                        <a:t>Element</a:t>
                      </a:r>
                      <a:endParaRPr lang="it-IT" sz="1400" b="1" dirty="0"/>
                    </a:p>
                  </a:txBody>
                  <a:tcPr marL="46078" marR="46078" marT="23039" marB="23039" anchor="ctr">
                    <a:solidFill>
                      <a:schemeClr val="accent1">
                        <a:lumMod val="60000"/>
                        <a:lumOff val="40000"/>
                      </a:schemeClr>
                    </a:solidFill>
                  </a:tcPr>
                </a:tc>
                <a:tc>
                  <a:txBody>
                    <a:bodyPr/>
                    <a:lstStyle/>
                    <a:p>
                      <a:r>
                        <a:rPr lang="it-IT" sz="1400" b="1" dirty="0"/>
                        <a:t>Rapone</a:t>
                      </a:r>
                    </a:p>
                  </a:txBody>
                  <a:tcPr marL="46078" marR="46078" marT="23039" marB="23039" anchor="ctr">
                    <a:solidFill>
                      <a:schemeClr val="accent1">
                        <a:lumMod val="60000"/>
                        <a:lumOff val="40000"/>
                      </a:schemeClr>
                    </a:solidFill>
                  </a:tcPr>
                </a:tc>
                <a:tc>
                  <a:txBody>
                    <a:bodyPr/>
                    <a:lstStyle/>
                    <a:p>
                      <a:r>
                        <a:rPr lang="it-IT" sz="1400" b="1" dirty="0" err="1"/>
                        <a:t>Transhumance</a:t>
                      </a:r>
                      <a:endParaRPr lang="it-IT" sz="1400" b="1" dirty="0"/>
                    </a:p>
                  </a:txBody>
                  <a:tcPr marL="46078" marR="46078" marT="23039" marB="23039" anchor="ctr">
                    <a:solidFill>
                      <a:schemeClr val="accent1">
                        <a:lumMod val="60000"/>
                        <a:lumOff val="40000"/>
                      </a:schemeClr>
                    </a:solidFill>
                  </a:tcPr>
                </a:tc>
                <a:tc>
                  <a:txBody>
                    <a:bodyPr/>
                    <a:lstStyle/>
                    <a:p>
                      <a:r>
                        <a:rPr lang="it-IT" sz="1400" b="1" dirty="0" err="1"/>
                        <a:t>BeCountry</a:t>
                      </a:r>
                      <a:endParaRPr lang="it-IT" sz="1400" b="1" dirty="0"/>
                    </a:p>
                  </a:txBody>
                  <a:tcPr marL="46078" marR="46078" marT="23039" marB="23039" anchor="ctr">
                    <a:solidFill>
                      <a:schemeClr val="accent1">
                        <a:lumMod val="60000"/>
                        <a:lumOff val="40000"/>
                      </a:schemeClr>
                    </a:solidFill>
                  </a:tcPr>
                </a:tc>
              </a:tr>
              <a:tr h="1007399">
                <a:tc>
                  <a:txBody>
                    <a:bodyPr/>
                    <a:lstStyle/>
                    <a:p>
                      <a:r>
                        <a:rPr lang="it-IT" sz="1400" dirty="0" err="1"/>
                        <a:t>Type</a:t>
                      </a:r>
                      <a:r>
                        <a:rPr lang="it-IT" sz="1400" dirty="0"/>
                        <a:t> of </a:t>
                      </a:r>
                      <a:r>
                        <a:rPr lang="it-IT" sz="1400" dirty="0" err="1"/>
                        <a:t>experience</a:t>
                      </a:r>
                      <a:endParaRPr lang="it-IT" sz="1400" dirty="0"/>
                    </a:p>
                  </a:txBody>
                  <a:tcPr marL="46078" marR="46078" marT="23039" marB="23039" anchor="ctr">
                    <a:solidFill>
                      <a:schemeClr val="accent1">
                        <a:lumMod val="20000"/>
                        <a:lumOff val="80000"/>
                      </a:schemeClr>
                    </a:solidFill>
                  </a:tcPr>
                </a:tc>
                <a:tc>
                  <a:txBody>
                    <a:bodyPr/>
                    <a:lstStyle/>
                    <a:p>
                      <a:r>
                        <a:rPr lang="en-US" sz="1400" dirty="0"/>
                        <a:t>Immersive village experience based on storytelling, local identity, and community interaction</a:t>
                      </a:r>
                    </a:p>
                  </a:txBody>
                  <a:tcPr marL="46078" marR="46078" marT="23039" marB="23039" anchor="ctr">
                    <a:solidFill>
                      <a:schemeClr val="accent1">
                        <a:lumMod val="20000"/>
                        <a:lumOff val="80000"/>
                      </a:schemeClr>
                    </a:solidFill>
                  </a:tcPr>
                </a:tc>
                <a:tc>
                  <a:txBody>
                    <a:bodyPr/>
                    <a:lstStyle/>
                    <a:p>
                      <a:r>
                        <a:rPr lang="en-US" sz="1400" dirty="0"/>
                        <a:t>Immersive experience in a living pastoral tradition, where visitors may walk with the herds, share daily activities, and temporarily experience the shepherds’ way of life</a:t>
                      </a:r>
                    </a:p>
                  </a:txBody>
                  <a:tcPr marL="46078" marR="46078" marT="23039" marB="23039" anchor="ctr">
                    <a:solidFill>
                      <a:schemeClr val="accent1">
                        <a:lumMod val="20000"/>
                        <a:lumOff val="80000"/>
                      </a:schemeClr>
                    </a:solidFill>
                  </a:tcPr>
                </a:tc>
                <a:tc>
                  <a:txBody>
                    <a:bodyPr/>
                    <a:lstStyle/>
                    <a:p>
                      <a:r>
                        <a:rPr lang="en-US" sz="1400"/>
                        <a:t>Hands-on rural experiences where visitors actively participate in traditional practices (e.g. truffle hunting, shepherding, farming)</a:t>
                      </a:r>
                    </a:p>
                  </a:txBody>
                  <a:tcPr marL="46078" marR="46078" marT="23039" marB="23039" anchor="ctr">
                    <a:solidFill>
                      <a:schemeClr val="accent1">
                        <a:lumMod val="20000"/>
                        <a:lumOff val="80000"/>
                      </a:schemeClr>
                    </a:solidFill>
                  </a:tcPr>
                </a:tc>
              </a:tr>
              <a:tr h="767784">
                <a:tc>
                  <a:txBody>
                    <a:bodyPr/>
                    <a:lstStyle/>
                    <a:p>
                      <a:r>
                        <a:rPr lang="it-IT" sz="1400" dirty="0"/>
                        <a:t>Target </a:t>
                      </a:r>
                      <a:r>
                        <a:rPr lang="it-IT" sz="1400" dirty="0" err="1"/>
                        <a:t>visitors</a:t>
                      </a:r>
                      <a:endParaRPr lang="it-IT" sz="1400" dirty="0"/>
                    </a:p>
                  </a:txBody>
                  <a:tcPr marL="46078" marR="46078" marT="23039" marB="23039" anchor="ctr">
                    <a:solidFill>
                      <a:schemeClr val="accent1">
                        <a:lumMod val="20000"/>
                        <a:lumOff val="80000"/>
                      </a:schemeClr>
                    </a:solidFill>
                  </a:tcPr>
                </a:tc>
                <a:tc>
                  <a:txBody>
                    <a:bodyPr/>
                    <a:lstStyle/>
                    <a:p>
                      <a:r>
                        <a:rPr lang="en-US" sz="1400" dirty="0"/>
                        <a:t>Families and visitors interested in local traditions and village life</a:t>
                      </a:r>
                    </a:p>
                  </a:txBody>
                  <a:tcPr marL="46078" marR="46078" marT="23039" marB="23039" anchor="ctr">
                    <a:solidFill>
                      <a:schemeClr val="accent1">
                        <a:lumMod val="20000"/>
                        <a:lumOff val="80000"/>
                      </a:schemeClr>
                    </a:solidFill>
                  </a:tcPr>
                </a:tc>
                <a:tc>
                  <a:txBody>
                    <a:bodyPr/>
                    <a:lstStyle/>
                    <a:p>
                      <a:r>
                        <a:rPr lang="en-US" sz="1400" dirty="0"/>
                        <a:t>Hikers, slow tourism </a:t>
                      </a:r>
                      <a:r>
                        <a:rPr lang="en-US" sz="1400" dirty="0" err="1"/>
                        <a:t>travellers</a:t>
                      </a:r>
                      <a:r>
                        <a:rPr lang="en-US" sz="1400" dirty="0"/>
                        <a:t>, and visitors interested in rural and pastoral life</a:t>
                      </a:r>
                    </a:p>
                  </a:txBody>
                  <a:tcPr marL="46078" marR="46078" marT="23039" marB="23039" anchor="ctr">
                    <a:solidFill>
                      <a:schemeClr val="accent1">
                        <a:lumMod val="20000"/>
                        <a:lumOff val="80000"/>
                      </a:schemeClr>
                    </a:solidFill>
                  </a:tcPr>
                </a:tc>
                <a:tc>
                  <a:txBody>
                    <a:bodyPr/>
                    <a:lstStyle/>
                    <a:p>
                      <a:r>
                        <a:rPr lang="en-US" sz="1400" dirty="0"/>
                        <a:t>Visitors seeking rural, hands-on, and experiential activities</a:t>
                      </a:r>
                    </a:p>
                  </a:txBody>
                  <a:tcPr marL="46078" marR="46078" marT="23039" marB="23039" anchor="ctr">
                    <a:solidFill>
                      <a:schemeClr val="accent1">
                        <a:lumMod val="20000"/>
                        <a:lumOff val="80000"/>
                      </a:schemeClr>
                    </a:solidFill>
                  </a:tcPr>
                </a:tc>
              </a:tr>
              <a:tr h="623181">
                <a:tc>
                  <a:txBody>
                    <a:bodyPr/>
                    <a:lstStyle/>
                    <a:p>
                      <a:r>
                        <a:rPr lang="it-IT" sz="1400"/>
                        <a:t>Who organises it</a:t>
                      </a:r>
                    </a:p>
                  </a:txBody>
                  <a:tcPr marL="46078" marR="46078" marT="23039" marB="23039" anchor="ctr">
                    <a:solidFill>
                      <a:schemeClr val="accent1">
                        <a:lumMod val="20000"/>
                        <a:lumOff val="80000"/>
                      </a:schemeClr>
                    </a:solidFill>
                  </a:tcPr>
                </a:tc>
                <a:tc>
                  <a:txBody>
                    <a:bodyPr/>
                    <a:lstStyle/>
                    <a:p>
                      <a:r>
                        <a:rPr lang="en-US" sz="1400"/>
                        <a:t>Local community and cultural associations</a:t>
                      </a:r>
                    </a:p>
                  </a:txBody>
                  <a:tcPr marL="46078" marR="46078" marT="23039" marB="23039" anchor="ctr">
                    <a:solidFill>
                      <a:schemeClr val="accent1">
                        <a:lumMod val="20000"/>
                        <a:lumOff val="80000"/>
                      </a:schemeClr>
                    </a:solidFill>
                  </a:tcPr>
                </a:tc>
                <a:tc>
                  <a:txBody>
                    <a:bodyPr/>
                    <a:lstStyle/>
                    <a:p>
                      <a:r>
                        <a:rPr lang="it-IT" sz="1400" dirty="0" err="1"/>
                        <a:t>Shepherds</a:t>
                      </a:r>
                      <a:r>
                        <a:rPr lang="it-IT" sz="1400" dirty="0"/>
                        <a:t>, </a:t>
                      </a:r>
                      <a:r>
                        <a:rPr lang="it-IT" sz="1400" dirty="0" err="1"/>
                        <a:t>pastoral</a:t>
                      </a:r>
                      <a:r>
                        <a:rPr lang="it-IT" sz="1400" dirty="0"/>
                        <a:t> </a:t>
                      </a:r>
                      <a:r>
                        <a:rPr lang="it-IT" sz="1400" dirty="0" err="1"/>
                        <a:t>associations</a:t>
                      </a:r>
                      <a:r>
                        <a:rPr lang="it-IT" sz="1400" dirty="0"/>
                        <a:t>, </a:t>
                      </a:r>
                      <a:r>
                        <a:rPr lang="it-IT" sz="1400" dirty="0" err="1"/>
                        <a:t>communities</a:t>
                      </a:r>
                      <a:r>
                        <a:rPr lang="it-IT" sz="1400" dirty="0"/>
                        <a:t>, cultural </a:t>
                      </a:r>
                      <a:r>
                        <a:rPr lang="it-IT" sz="1400" dirty="0" err="1"/>
                        <a:t>organisations</a:t>
                      </a:r>
                      <a:r>
                        <a:rPr lang="it-IT" sz="1400" dirty="0"/>
                        <a:t>, tour </a:t>
                      </a:r>
                      <a:r>
                        <a:rPr lang="it-IT" sz="1400" dirty="0" err="1"/>
                        <a:t>operators</a:t>
                      </a:r>
                      <a:endParaRPr lang="it-IT" sz="1400" dirty="0"/>
                    </a:p>
                  </a:txBody>
                  <a:tcPr marL="46078" marR="46078" marT="23039" marB="23039" anchor="ctr">
                    <a:solidFill>
                      <a:schemeClr val="accent1">
                        <a:lumMod val="20000"/>
                        <a:lumOff val="80000"/>
                      </a:schemeClr>
                    </a:solidFill>
                  </a:tcPr>
                </a:tc>
                <a:tc>
                  <a:txBody>
                    <a:bodyPr/>
                    <a:lstStyle/>
                    <a:p>
                      <a:r>
                        <a:rPr lang="en-US" sz="1400" dirty="0"/>
                        <a:t>Individual farms and rural businesses</a:t>
                      </a:r>
                    </a:p>
                  </a:txBody>
                  <a:tcPr marL="46078" marR="46078" marT="23039" marB="23039" anchor="ctr">
                    <a:solidFill>
                      <a:schemeClr val="accent1">
                        <a:lumMod val="20000"/>
                        <a:lumOff val="80000"/>
                      </a:schemeClr>
                    </a:solidFill>
                  </a:tcPr>
                </a:tc>
              </a:tr>
              <a:tr h="637239">
                <a:tc>
                  <a:txBody>
                    <a:bodyPr/>
                    <a:lstStyle/>
                    <a:p>
                      <a:r>
                        <a:rPr lang="en-US" sz="1400"/>
                        <a:t>How the experience is communicated</a:t>
                      </a:r>
                    </a:p>
                  </a:txBody>
                  <a:tcPr marL="46078" marR="46078" marT="23039" marB="23039" anchor="ctr">
                    <a:solidFill>
                      <a:schemeClr val="accent1">
                        <a:lumMod val="20000"/>
                        <a:lumOff val="80000"/>
                      </a:schemeClr>
                    </a:solidFill>
                  </a:tcPr>
                </a:tc>
                <a:tc>
                  <a:txBody>
                    <a:bodyPr/>
                    <a:lstStyle/>
                    <a:p>
                      <a:r>
                        <a:rPr lang="fr-FR" sz="1400"/>
                        <a:t>Cultural events, local initiatives, institutional communication</a:t>
                      </a:r>
                    </a:p>
                  </a:txBody>
                  <a:tcPr marL="46078" marR="46078" marT="23039" marB="23039" anchor="ctr">
                    <a:solidFill>
                      <a:schemeClr val="accent1">
                        <a:lumMod val="20000"/>
                        <a:lumOff val="80000"/>
                      </a:schemeClr>
                    </a:solidFill>
                  </a:tcPr>
                </a:tc>
                <a:tc>
                  <a:txBody>
                    <a:bodyPr/>
                    <a:lstStyle/>
                    <a:p>
                      <a:r>
                        <a:rPr lang="en-US" sz="1400" dirty="0"/>
                        <a:t>Seasonal events, regional heritage promotion, cultural associations</a:t>
                      </a:r>
                    </a:p>
                  </a:txBody>
                  <a:tcPr marL="46078" marR="46078" marT="23039" marB="23039" anchor="ctr">
                    <a:solidFill>
                      <a:schemeClr val="accent1">
                        <a:lumMod val="20000"/>
                        <a:lumOff val="80000"/>
                      </a:schemeClr>
                    </a:solidFill>
                  </a:tcPr>
                </a:tc>
                <a:tc>
                  <a:txBody>
                    <a:bodyPr/>
                    <a:lstStyle/>
                    <a:p>
                      <a:r>
                        <a:rPr lang="en-US" sz="1400" dirty="0"/>
                        <a:t>Digital platform and online promotion</a:t>
                      </a:r>
                    </a:p>
                  </a:txBody>
                  <a:tcPr marL="46078" marR="46078" marT="23039" marB="23039" anchor="ctr">
                    <a:solidFill>
                      <a:schemeClr val="accent1">
                        <a:lumMod val="20000"/>
                        <a:lumOff val="80000"/>
                      </a:schemeClr>
                    </a:solidFill>
                  </a:tcPr>
                </a:tc>
              </a:tr>
              <a:tr h="722459">
                <a:tc>
                  <a:txBody>
                    <a:bodyPr/>
                    <a:lstStyle/>
                    <a:p>
                      <a:r>
                        <a:rPr lang="en-US" sz="1400" dirty="0"/>
                        <a:t>How the experience is accessed or </a:t>
                      </a:r>
                      <a:r>
                        <a:rPr lang="en-US" sz="1400" dirty="0" err="1"/>
                        <a:t>commercialised</a:t>
                      </a:r>
                      <a:endParaRPr lang="en-US" sz="1400" dirty="0"/>
                    </a:p>
                  </a:txBody>
                  <a:tcPr marL="46078" marR="46078" marT="23039" marB="23039" anchor="ctr">
                    <a:solidFill>
                      <a:schemeClr val="accent1">
                        <a:lumMod val="20000"/>
                        <a:lumOff val="80000"/>
                      </a:schemeClr>
                    </a:solidFill>
                  </a:tcPr>
                </a:tc>
                <a:tc>
                  <a:txBody>
                    <a:bodyPr/>
                    <a:lstStyle/>
                    <a:p>
                      <a:r>
                        <a:rPr lang="it-IT" sz="1400" dirty="0" err="1"/>
                        <a:t>Participation</a:t>
                      </a:r>
                      <a:r>
                        <a:rPr lang="it-IT" sz="1400" dirty="0"/>
                        <a:t> in </a:t>
                      </a:r>
                      <a:r>
                        <a:rPr lang="it-IT" sz="1400" dirty="0" err="1"/>
                        <a:t>local</a:t>
                      </a:r>
                      <a:r>
                        <a:rPr lang="it-IT" sz="1400" dirty="0"/>
                        <a:t> </a:t>
                      </a:r>
                      <a:r>
                        <a:rPr lang="it-IT" sz="1400" dirty="0" err="1"/>
                        <a:t>events</a:t>
                      </a:r>
                      <a:endParaRPr lang="it-IT" sz="1400" dirty="0"/>
                    </a:p>
                  </a:txBody>
                  <a:tcPr marL="46078" marR="46078" marT="23039" marB="23039" anchor="ctr">
                    <a:solidFill>
                      <a:schemeClr val="accent1">
                        <a:lumMod val="20000"/>
                        <a:lumOff val="80000"/>
                      </a:schemeClr>
                    </a:solidFill>
                  </a:tcPr>
                </a:tc>
                <a:tc>
                  <a:txBody>
                    <a:bodyPr/>
                    <a:lstStyle/>
                    <a:p>
                      <a:r>
                        <a:rPr lang="en-US" sz="1400" dirty="0"/>
                        <a:t>In some contexts through </a:t>
                      </a:r>
                      <a:r>
                        <a:rPr lang="en-US" sz="1400" dirty="0" err="1"/>
                        <a:t>organised</a:t>
                      </a:r>
                      <a:r>
                        <a:rPr lang="en-US" sz="1400" dirty="0"/>
                        <a:t> tours, guided activities, and experiential packages</a:t>
                      </a:r>
                    </a:p>
                  </a:txBody>
                  <a:tcPr marL="46078" marR="46078" marT="23039" marB="23039" anchor="ctr">
                    <a:solidFill>
                      <a:schemeClr val="accent1">
                        <a:lumMod val="20000"/>
                        <a:lumOff val="80000"/>
                      </a:schemeClr>
                    </a:solidFill>
                  </a:tcPr>
                </a:tc>
                <a:tc>
                  <a:txBody>
                    <a:bodyPr/>
                    <a:lstStyle/>
                    <a:p>
                      <a:r>
                        <a:rPr lang="en-US" sz="1400" dirty="0"/>
                        <a:t>Bookable experiential activities offered by rural </a:t>
                      </a:r>
                      <a:r>
                        <a:rPr lang="en-US" sz="1400" dirty="0" smtClean="0"/>
                        <a:t>providers on the digital platform</a:t>
                      </a:r>
                      <a:endParaRPr lang="en-US" sz="1400" dirty="0"/>
                    </a:p>
                  </a:txBody>
                  <a:tcPr marL="46078" marR="46078" marT="23039" marB="23039" anchor="ctr">
                    <a:solidFill>
                      <a:schemeClr val="accent1">
                        <a:lumMod val="20000"/>
                        <a:lumOff val="80000"/>
                      </a:schemeClr>
                    </a:solidFill>
                  </a:tcPr>
                </a:tc>
              </a:tr>
            </a:tbl>
          </a:graphicData>
        </a:graphic>
      </p:graphicFrame>
      <p:sp>
        <p:nvSpPr>
          <p:cNvPr id="9" name="Rettangolo 8"/>
          <p:cNvSpPr/>
          <p:nvPr/>
        </p:nvSpPr>
        <p:spPr>
          <a:xfrm>
            <a:off x="1385155" y="5971629"/>
            <a:ext cx="10106526" cy="981423"/>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These examples show that intangible cultural heritage can become a tourism experience in different ways.</a:t>
            </a:r>
            <a:br>
              <a:rPr lang="en-GB" dirty="0">
                <a:latin typeface="Calibri" panose="020F0502020204030204" pitchFamily="34" charset="0"/>
                <a:ea typeface="Calibri" panose="020F0502020204030204" pitchFamily="34" charset="0"/>
                <a:cs typeface="Times New Roman" panose="02020603050405020304" pitchFamily="18" charset="0"/>
              </a:rPr>
            </a:br>
            <a:r>
              <a:rPr lang="en-GB" dirty="0">
                <a:latin typeface="Calibri" panose="020F0502020204030204" pitchFamily="34" charset="0"/>
                <a:ea typeface="Calibri" panose="020F0502020204030204" pitchFamily="34" charset="0"/>
                <a:cs typeface="Times New Roman" panose="02020603050405020304" pitchFamily="18" charset="0"/>
              </a:rPr>
              <a:t>There is not one single model. What matters is how heritage, experience, target visitors, and organisation are connected.</a:t>
            </a:r>
            <a:endParaRPr lang="it-IT"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52740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Reflection: best practices and your tourism product</a:t>
            </a:r>
            <a:br>
              <a:rPr lang="en-US" sz="3200" dirty="0"/>
            </a:br>
            <a:endParaRPr lang="en-US" sz="3200" dirty="0"/>
          </a:p>
        </p:txBody>
      </p:sp>
      <p:sp>
        <p:nvSpPr>
          <p:cNvPr id="9" name="Rettangolo 8"/>
          <p:cNvSpPr/>
          <p:nvPr/>
        </p:nvSpPr>
        <p:spPr>
          <a:xfrm>
            <a:off x="1004519" y="968837"/>
            <a:ext cx="5433899" cy="5509200"/>
          </a:xfrm>
          <a:prstGeom prst="rect">
            <a:avLst/>
          </a:prstGeom>
        </p:spPr>
        <p:txBody>
          <a:bodyPr wrap="square">
            <a:spAutoFit/>
          </a:bodyPr>
          <a:lstStyle/>
          <a:p>
            <a:pPr>
              <a:spcAft>
                <a:spcPts val="1800"/>
              </a:spcAft>
            </a:pPr>
            <a:r>
              <a:rPr lang="en-US" sz="2800" dirty="0"/>
              <a:t>Work individually or in your group.</a:t>
            </a:r>
          </a:p>
          <a:p>
            <a:pPr>
              <a:spcAft>
                <a:spcPts val="1800"/>
              </a:spcAft>
            </a:pPr>
            <a:r>
              <a:rPr lang="en-US" sz="2800" dirty="0"/>
              <a:t>Reflect and identify:</a:t>
            </a:r>
          </a:p>
          <a:p>
            <a:pPr marL="457200" indent="-457200">
              <a:lnSpc>
                <a:spcPts val="3000"/>
              </a:lnSpc>
              <a:spcAft>
                <a:spcPts val="600"/>
              </a:spcAft>
              <a:buFont typeface="Arial" panose="020B0604020202020204" pitchFamily="34" charset="0"/>
              <a:buChar char="•"/>
            </a:pPr>
            <a:r>
              <a:rPr lang="en-US" sz="2800" dirty="0" smtClean="0"/>
              <a:t>What </a:t>
            </a:r>
            <a:r>
              <a:rPr lang="en-US" sz="2800" dirty="0"/>
              <a:t>ideas from the best practices </a:t>
            </a:r>
            <a:r>
              <a:rPr lang="en-US" sz="2800" dirty="0" err="1"/>
              <a:t>analysed</a:t>
            </a:r>
            <a:r>
              <a:rPr lang="en-US" sz="2800" dirty="0"/>
              <a:t> today and in the previous days have already inspired or could inspire your tourism product?</a:t>
            </a:r>
          </a:p>
          <a:p>
            <a:pPr marL="457200" indent="-457200">
              <a:lnSpc>
                <a:spcPts val="3000"/>
              </a:lnSpc>
              <a:spcAft>
                <a:spcPts val="1800"/>
              </a:spcAft>
              <a:buFont typeface="Arial" panose="020B0604020202020204" pitchFamily="34" charset="0"/>
              <a:buChar char="•"/>
            </a:pPr>
            <a:r>
              <a:rPr lang="en-US" sz="2800" dirty="0" smtClean="0"/>
              <a:t>How </a:t>
            </a:r>
            <a:r>
              <a:rPr lang="en-US" sz="2800" dirty="0"/>
              <a:t>could you apply or adapt these ideas in your own context?</a:t>
            </a:r>
          </a:p>
          <a:p>
            <a:pPr>
              <a:spcAft>
                <a:spcPts val="1800"/>
              </a:spcAft>
            </a:pPr>
            <a:r>
              <a:rPr lang="en-US" sz="2800" dirty="0"/>
              <a:t>Write your ideas.</a:t>
            </a:r>
          </a:p>
          <a:p>
            <a:pPr>
              <a:spcAft>
                <a:spcPts val="1800"/>
              </a:spcAft>
            </a:pPr>
            <a:r>
              <a:rPr lang="en-US" sz="2800" dirty="0"/>
              <a:t>Be ready to share one idea.</a:t>
            </a:r>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8418" y="2088868"/>
            <a:ext cx="5446531" cy="3632836"/>
          </a:xfrm>
          <a:prstGeom prst="rect">
            <a:avLst/>
          </a:prstGeom>
        </p:spPr>
      </p:pic>
    </p:spTree>
    <p:extLst>
      <p:ext uri="{BB962C8B-B14F-4D97-AF65-F5344CB8AC3E}">
        <p14:creationId xmlns:p14="http://schemas.microsoft.com/office/powerpoint/2010/main" val="2452609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96397" y="365130"/>
            <a:ext cx="10552788" cy="1492132"/>
          </a:xfrm>
        </p:spPr>
        <p:txBody>
          <a:bodyPr>
            <a:normAutofit/>
          </a:bodyPr>
          <a:lstStyle/>
          <a:p>
            <a:pPr>
              <a:lnSpc>
                <a:spcPts val="4000"/>
              </a:lnSpc>
            </a:pPr>
            <a:r>
              <a:rPr lang="en-US" sz="3200" dirty="0"/>
              <a:t>From Intangible Cultural Heritage to Tourism </a:t>
            </a:r>
            <a:r>
              <a:rPr lang="en-US" sz="3200" dirty="0" smtClean="0"/>
              <a:t>Products - </a:t>
            </a:r>
            <a:r>
              <a:rPr lang="en-US" sz="3200" dirty="0" err="1" smtClean="0"/>
              <a:t>Analysing</a:t>
            </a:r>
            <a:r>
              <a:rPr lang="en-US" sz="3200" dirty="0" smtClean="0"/>
              <a:t> </a:t>
            </a:r>
            <a:r>
              <a:rPr lang="en-US" sz="3200" dirty="0"/>
              <a:t>Three Best Practice Examples</a:t>
            </a:r>
            <a:endParaRPr lang="it-IT" sz="3200" dirty="0"/>
          </a:p>
        </p:txBody>
      </p:sp>
      <p:sp>
        <p:nvSpPr>
          <p:cNvPr id="12" name="CasellaDiTesto 11"/>
          <p:cNvSpPr txBox="1"/>
          <p:nvPr/>
        </p:nvSpPr>
        <p:spPr>
          <a:xfrm>
            <a:off x="1152208" y="1568504"/>
            <a:ext cx="10496977" cy="5201424"/>
          </a:xfrm>
          <a:prstGeom prst="rect">
            <a:avLst/>
          </a:prstGeom>
          <a:noFill/>
        </p:spPr>
        <p:txBody>
          <a:bodyPr wrap="square" rtlCol="0">
            <a:spAutoFit/>
          </a:bodyPr>
          <a:lstStyle/>
          <a:p>
            <a:pPr>
              <a:spcBef>
                <a:spcPts val="600"/>
              </a:spcBef>
              <a:spcAft>
                <a:spcPts val="600"/>
              </a:spcAft>
            </a:pPr>
            <a:r>
              <a:rPr lang="en-US" sz="3200" b="1" dirty="0"/>
              <a:t>What should you observe?</a:t>
            </a:r>
          </a:p>
          <a:p>
            <a:pPr>
              <a:spcBef>
                <a:spcPts val="600"/>
              </a:spcBef>
              <a:spcAft>
                <a:spcPts val="600"/>
              </a:spcAft>
            </a:pPr>
            <a:r>
              <a:rPr lang="en-US" sz="2800" dirty="0"/>
              <a:t>While listening to the examples, pay attention to:</a:t>
            </a:r>
          </a:p>
          <a:p>
            <a:pPr>
              <a:spcBef>
                <a:spcPts val="600"/>
              </a:spcBef>
              <a:spcAft>
                <a:spcPts val="400"/>
              </a:spcAft>
            </a:pPr>
            <a:r>
              <a:rPr lang="en-US" sz="2800" dirty="0"/>
              <a:t>•	What is the core cultural element?</a:t>
            </a:r>
          </a:p>
          <a:p>
            <a:pPr>
              <a:spcBef>
                <a:spcPts val="600"/>
              </a:spcBef>
              <a:spcAft>
                <a:spcPts val="400"/>
              </a:spcAft>
            </a:pPr>
            <a:r>
              <a:rPr lang="en-US" sz="2800" dirty="0"/>
              <a:t>•	What type of experience is offered?</a:t>
            </a:r>
          </a:p>
          <a:p>
            <a:pPr>
              <a:spcBef>
                <a:spcPts val="600"/>
              </a:spcBef>
              <a:spcAft>
                <a:spcPts val="400"/>
              </a:spcAft>
            </a:pPr>
            <a:r>
              <a:rPr lang="en-US" sz="2800" dirty="0"/>
              <a:t>•	Who is the target visitor?</a:t>
            </a:r>
          </a:p>
          <a:p>
            <a:pPr>
              <a:spcBef>
                <a:spcPts val="600"/>
              </a:spcBef>
              <a:spcAft>
                <a:spcPts val="400"/>
              </a:spcAft>
            </a:pPr>
            <a:r>
              <a:rPr lang="en-US" sz="2800" dirty="0"/>
              <a:t>•	What activities are included?</a:t>
            </a:r>
          </a:p>
          <a:p>
            <a:pPr>
              <a:spcBef>
                <a:spcPts val="600"/>
              </a:spcBef>
              <a:spcAft>
                <a:spcPts val="400"/>
              </a:spcAft>
            </a:pPr>
            <a:r>
              <a:rPr lang="en-US" sz="2800" dirty="0"/>
              <a:t>•	Which services support the experience?</a:t>
            </a:r>
          </a:p>
          <a:p>
            <a:pPr>
              <a:spcBef>
                <a:spcPts val="600"/>
              </a:spcBef>
              <a:spcAft>
                <a:spcPts val="400"/>
              </a:spcAft>
            </a:pPr>
            <a:r>
              <a:rPr lang="en-US" sz="2800" dirty="0"/>
              <a:t>•	Which local stakeholders are involved?</a:t>
            </a:r>
          </a:p>
          <a:p>
            <a:pPr>
              <a:spcBef>
                <a:spcPts val="600"/>
              </a:spcBef>
              <a:spcAft>
                <a:spcPts val="400"/>
              </a:spcAft>
            </a:pPr>
            <a:r>
              <a:rPr lang="en-US" sz="2800" dirty="0"/>
              <a:t>•	How is the experience communicated?</a:t>
            </a:r>
          </a:p>
        </p:txBody>
      </p:sp>
    </p:spTree>
    <p:extLst>
      <p:ext uri="{BB962C8B-B14F-4D97-AF65-F5344CB8AC3E}">
        <p14:creationId xmlns:p14="http://schemas.microsoft.com/office/powerpoint/2010/main" val="1294923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96397" y="365130"/>
            <a:ext cx="10552788" cy="1492132"/>
          </a:xfrm>
        </p:spPr>
        <p:txBody>
          <a:bodyPr>
            <a:normAutofit/>
          </a:bodyPr>
          <a:lstStyle/>
          <a:p>
            <a:pPr>
              <a:lnSpc>
                <a:spcPts val="4000"/>
              </a:lnSpc>
            </a:pPr>
            <a:r>
              <a:rPr lang="en-US" sz="3200" dirty="0"/>
              <a:t>From Intangible Cultural Heritage to Tourism </a:t>
            </a:r>
            <a:r>
              <a:rPr lang="en-US" sz="3200" dirty="0" smtClean="0"/>
              <a:t>Products - </a:t>
            </a:r>
            <a:r>
              <a:rPr lang="en-US" sz="3200" dirty="0" err="1" smtClean="0"/>
              <a:t>Analysing</a:t>
            </a:r>
            <a:r>
              <a:rPr lang="en-US" sz="3200" dirty="0" smtClean="0"/>
              <a:t> </a:t>
            </a:r>
            <a:r>
              <a:rPr lang="en-US" sz="3200" dirty="0"/>
              <a:t>Three Best Practice Examples</a:t>
            </a:r>
            <a:endParaRPr lang="it-IT" sz="3200" dirty="0"/>
          </a:p>
        </p:txBody>
      </p:sp>
      <p:sp>
        <p:nvSpPr>
          <p:cNvPr id="12" name="CasellaDiTesto 11"/>
          <p:cNvSpPr txBox="1"/>
          <p:nvPr/>
        </p:nvSpPr>
        <p:spPr>
          <a:xfrm>
            <a:off x="1152208" y="1752259"/>
            <a:ext cx="10496977" cy="4678204"/>
          </a:xfrm>
          <a:prstGeom prst="rect">
            <a:avLst/>
          </a:prstGeom>
          <a:noFill/>
        </p:spPr>
        <p:txBody>
          <a:bodyPr wrap="square" rtlCol="0">
            <a:spAutoFit/>
          </a:bodyPr>
          <a:lstStyle/>
          <a:p>
            <a:pPr>
              <a:spcBef>
                <a:spcPts val="600"/>
              </a:spcBef>
              <a:spcAft>
                <a:spcPts val="600"/>
              </a:spcAft>
            </a:pPr>
            <a:r>
              <a:rPr lang="en-US" sz="3200" b="1" dirty="0"/>
              <a:t>Look beyond the surface</a:t>
            </a:r>
          </a:p>
          <a:p>
            <a:pPr>
              <a:spcBef>
                <a:spcPts val="600"/>
              </a:spcBef>
              <a:spcAft>
                <a:spcPts val="600"/>
              </a:spcAft>
            </a:pPr>
            <a:r>
              <a:rPr lang="en-US" sz="2800" dirty="0"/>
              <a:t>Do not focus only on:</a:t>
            </a:r>
          </a:p>
          <a:p>
            <a:pPr>
              <a:spcBef>
                <a:spcPts val="600"/>
              </a:spcBef>
              <a:spcAft>
                <a:spcPts val="600"/>
              </a:spcAft>
            </a:pPr>
            <a:r>
              <a:rPr lang="en-US" sz="2800" dirty="0"/>
              <a:t>•	what they do</a:t>
            </a:r>
          </a:p>
          <a:p>
            <a:pPr>
              <a:spcBef>
                <a:spcPts val="600"/>
              </a:spcBef>
              <a:spcAft>
                <a:spcPts val="600"/>
              </a:spcAft>
            </a:pPr>
            <a:r>
              <a:rPr lang="en-US" sz="2800" dirty="0"/>
              <a:t>Focus on:</a:t>
            </a:r>
          </a:p>
          <a:p>
            <a:pPr>
              <a:spcBef>
                <a:spcPts val="600"/>
              </a:spcBef>
              <a:spcAft>
                <a:spcPts val="600"/>
              </a:spcAft>
            </a:pPr>
            <a:r>
              <a:rPr lang="en-US" sz="2800" dirty="0"/>
              <a:t>•	how the experience is structured</a:t>
            </a:r>
          </a:p>
          <a:p>
            <a:pPr>
              <a:spcBef>
                <a:spcPts val="600"/>
              </a:spcBef>
              <a:spcAft>
                <a:spcPts val="600"/>
              </a:spcAft>
            </a:pPr>
            <a:r>
              <a:rPr lang="en-US" sz="2800" dirty="0"/>
              <a:t>•	how the cultural element is transformed into value</a:t>
            </a:r>
          </a:p>
          <a:p>
            <a:pPr>
              <a:spcBef>
                <a:spcPts val="600"/>
              </a:spcBef>
              <a:spcAft>
                <a:spcPts val="600"/>
              </a:spcAft>
            </a:pPr>
            <a:r>
              <a:rPr lang="en-US" sz="2800" dirty="0"/>
              <a:t>•	how different actors collaborate</a:t>
            </a:r>
          </a:p>
          <a:p>
            <a:pPr>
              <a:spcBef>
                <a:spcPts val="600"/>
              </a:spcBef>
              <a:spcAft>
                <a:spcPts val="600"/>
              </a:spcAft>
            </a:pPr>
            <a:r>
              <a:rPr lang="en-US" sz="2800" dirty="0"/>
              <a:t>•	how the experience is made coherent</a:t>
            </a:r>
          </a:p>
        </p:txBody>
      </p:sp>
    </p:spTree>
    <p:extLst>
      <p:ext uri="{BB962C8B-B14F-4D97-AF65-F5344CB8AC3E}">
        <p14:creationId xmlns:p14="http://schemas.microsoft.com/office/powerpoint/2010/main" val="2857358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96397" y="365130"/>
            <a:ext cx="10552788" cy="1492132"/>
          </a:xfrm>
        </p:spPr>
        <p:txBody>
          <a:bodyPr>
            <a:normAutofit/>
          </a:bodyPr>
          <a:lstStyle/>
          <a:p>
            <a:pPr>
              <a:lnSpc>
                <a:spcPts val="4000"/>
              </a:lnSpc>
            </a:pPr>
            <a:r>
              <a:rPr lang="en-US" sz="3200" dirty="0"/>
              <a:t>From Intangible Cultural Heritage to Tourism </a:t>
            </a:r>
            <a:r>
              <a:rPr lang="en-US" sz="3200" dirty="0" smtClean="0"/>
              <a:t>Products - </a:t>
            </a:r>
            <a:r>
              <a:rPr lang="en-US" sz="3200" dirty="0" err="1" smtClean="0"/>
              <a:t>Analysing</a:t>
            </a:r>
            <a:r>
              <a:rPr lang="en-US" sz="3200" dirty="0" smtClean="0"/>
              <a:t> </a:t>
            </a:r>
            <a:r>
              <a:rPr lang="en-US" sz="3200" dirty="0"/>
              <a:t>Three Best Practice Examples</a:t>
            </a:r>
            <a:endParaRPr lang="it-IT" sz="3200" dirty="0"/>
          </a:p>
        </p:txBody>
      </p:sp>
      <p:sp>
        <p:nvSpPr>
          <p:cNvPr id="12" name="CasellaDiTesto 11"/>
          <p:cNvSpPr txBox="1"/>
          <p:nvPr/>
        </p:nvSpPr>
        <p:spPr>
          <a:xfrm>
            <a:off x="1152208" y="1752259"/>
            <a:ext cx="10496977" cy="3724096"/>
          </a:xfrm>
          <a:prstGeom prst="rect">
            <a:avLst/>
          </a:prstGeom>
          <a:noFill/>
        </p:spPr>
        <p:txBody>
          <a:bodyPr wrap="square" rtlCol="0">
            <a:spAutoFit/>
          </a:bodyPr>
          <a:lstStyle/>
          <a:p>
            <a:pPr>
              <a:spcBef>
                <a:spcPts val="600"/>
              </a:spcBef>
              <a:spcAft>
                <a:spcPts val="600"/>
              </a:spcAft>
            </a:pPr>
            <a:r>
              <a:rPr lang="en-US" sz="2800" dirty="0"/>
              <a:t>In this session, we will </a:t>
            </a:r>
            <a:r>
              <a:rPr lang="en-US" sz="2800" dirty="0" err="1"/>
              <a:t>analyse</a:t>
            </a:r>
            <a:r>
              <a:rPr lang="en-US" sz="2800" dirty="0"/>
              <a:t> three best practice examples that demonstrate how rural intangible cultural heritage (ICH) can be transformed into meaningful tourism experiences</a:t>
            </a:r>
            <a:r>
              <a:rPr lang="en-US" sz="2800" dirty="0" smtClean="0"/>
              <a:t>.</a:t>
            </a:r>
          </a:p>
          <a:p>
            <a:pPr>
              <a:spcBef>
                <a:spcPts val="600"/>
              </a:spcBef>
              <a:spcAft>
                <a:spcPts val="600"/>
              </a:spcAft>
            </a:pPr>
            <a:r>
              <a:rPr lang="en-US" sz="2800" dirty="0" smtClean="0"/>
              <a:t>The </a:t>
            </a:r>
            <a:r>
              <a:rPr lang="en-US" sz="2800" dirty="0"/>
              <a:t>three cases represent different approaches</a:t>
            </a:r>
            <a:r>
              <a:rPr lang="en-US" sz="2800" dirty="0" smtClean="0"/>
              <a:t>:</a:t>
            </a:r>
          </a:p>
          <a:p>
            <a:pPr marL="457200" indent="-457200">
              <a:spcBef>
                <a:spcPts val="600"/>
              </a:spcBef>
              <a:spcAft>
                <a:spcPts val="600"/>
              </a:spcAft>
              <a:buFont typeface="Arial" panose="020B0604020202020204" pitchFamily="34" charset="0"/>
              <a:buChar char="•"/>
            </a:pPr>
            <a:r>
              <a:rPr lang="en-US" sz="2800" dirty="0" smtClean="0"/>
              <a:t>A </a:t>
            </a:r>
            <a:r>
              <a:rPr lang="en-US" sz="2800" dirty="0"/>
              <a:t>village-based narrative identity </a:t>
            </a:r>
            <a:r>
              <a:rPr lang="en-US" sz="2800" dirty="0" smtClean="0"/>
              <a:t>model</a:t>
            </a:r>
          </a:p>
          <a:p>
            <a:pPr marL="457200" indent="-457200">
              <a:spcBef>
                <a:spcPts val="600"/>
              </a:spcBef>
              <a:spcAft>
                <a:spcPts val="600"/>
              </a:spcAft>
              <a:buFont typeface="Arial" panose="020B0604020202020204" pitchFamily="34" charset="0"/>
              <a:buChar char="•"/>
            </a:pPr>
            <a:r>
              <a:rPr lang="en-US" sz="2800" dirty="0" smtClean="0"/>
              <a:t>A </a:t>
            </a:r>
            <a:r>
              <a:rPr lang="en-US" sz="2800" dirty="0"/>
              <a:t>living traditional practice transformed into experiential </a:t>
            </a:r>
            <a:r>
              <a:rPr lang="en-US" sz="2800" dirty="0" smtClean="0"/>
              <a:t>tourism</a:t>
            </a:r>
          </a:p>
          <a:p>
            <a:pPr marL="457200" indent="-457200">
              <a:spcBef>
                <a:spcPts val="600"/>
              </a:spcBef>
              <a:spcAft>
                <a:spcPts val="600"/>
              </a:spcAft>
              <a:buFont typeface="Arial" panose="020B0604020202020204" pitchFamily="34" charset="0"/>
              <a:buChar char="•"/>
            </a:pPr>
            <a:r>
              <a:rPr lang="en-US" sz="2800" dirty="0" smtClean="0"/>
              <a:t>A </a:t>
            </a:r>
            <a:r>
              <a:rPr lang="en-US" sz="2800" dirty="0"/>
              <a:t>digital platform structuring rural cultural experiences</a:t>
            </a:r>
          </a:p>
        </p:txBody>
      </p:sp>
    </p:spTree>
    <p:extLst>
      <p:ext uri="{BB962C8B-B14F-4D97-AF65-F5344CB8AC3E}">
        <p14:creationId xmlns:p14="http://schemas.microsoft.com/office/powerpoint/2010/main" val="2451272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5915907" y="822523"/>
            <a:ext cx="4021477" cy="3016108"/>
          </a:xfrm>
          <a:prstGeom prst="rect">
            <a:avLst/>
          </a:prstGeom>
        </p:spPr>
      </p:pic>
      <p:sp>
        <p:nvSpPr>
          <p:cNvPr id="5"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smtClean="0"/>
              <a:t>Best practice 1: </a:t>
            </a:r>
            <a:r>
              <a:rPr lang="en-US" sz="3200" dirty="0" err="1" smtClean="0"/>
              <a:t>Rapone</a:t>
            </a:r>
            <a:r>
              <a:rPr lang="en-US" sz="3200" dirty="0" smtClean="0"/>
              <a:t> </a:t>
            </a:r>
            <a:r>
              <a:rPr lang="en-US" sz="3200" dirty="0"/>
              <a:t>– The Fairy Tale </a:t>
            </a:r>
            <a:r>
              <a:rPr lang="en-US" sz="3200" dirty="0" smtClean="0"/>
              <a:t>Village</a:t>
            </a:r>
            <a:endParaRPr lang="it-IT" sz="3200" dirty="0"/>
          </a:p>
        </p:txBody>
      </p:sp>
      <p:sp>
        <p:nvSpPr>
          <p:cNvPr id="6" name="CasellaDiTesto 5"/>
          <p:cNvSpPr txBox="1"/>
          <p:nvPr/>
        </p:nvSpPr>
        <p:spPr>
          <a:xfrm>
            <a:off x="1071905" y="1098560"/>
            <a:ext cx="4720754" cy="1723549"/>
          </a:xfrm>
          <a:prstGeom prst="rect">
            <a:avLst/>
          </a:prstGeom>
          <a:noFill/>
        </p:spPr>
        <p:txBody>
          <a:bodyPr wrap="square" rtlCol="0">
            <a:spAutoFit/>
          </a:bodyPr>
          <a:lstStyle/>
          <a:p>
            <a:pPr>
              <a:spcBef>
                <a:spcPts val="600"/>
              </a:spcBef>
              <a:spcAft>
                <a:spcPts val="600"/>
              </a:spcAft>
            </a:pPr>
            <a:r>
              <a:rPr lang="en-US" sz="2400" dirty="0" smtClean="0"/>
              <a:t>Location: </a:t>
            </a:r>
            <a:r>
              <a:rPr lang="en-US" sz="2400" dirty="0" err="1" smtClean="0"/>
              <a:t>Rapone</a:t>
            </a:r>
            <a:r>
              <a:rPr lang="en-US" sz="2400" dirty="0"/>
              <a:t>, Basilicata, Southern </a:t>
            </a:r>
            <a:r>
              <a:rPr lang="en-US" sz="2400" dirty="0" smtClean="0"/>
              <a:t>Italy </a:t>
            </a:r>
          </a:p>
          <a:p>
            <a:pPr>
              <a:spcBef>
                <a:spcPts val="600"/>
              </a:spcBef>
              <a:spcAft>
                <a:spcPts val="600"/>
              </a:spcAft>
            </a:pPr>
            <a:r>
              <a:rPr lang="en-US" sz="2400" dirty="0" smtClean="0"/>
              <a:t>Core </a:t>
            </a:r>
            <a:r>
              <a:rPr lang="en-US" sz="2400" dirty="0"/>
              <a:t>Intangible Cultural Heritage (ICH): </a:t>
            </a:r>
            <a:r>
              <a:rPr lang="en-US" sz="2400" b="1" dirty="0"/>
              <a:t>Oral storytelling </a:t>
            </a:r>
            <a:r>
              <a:rPr lang="en-US" sz="2400" b="1" dirty="0" smtClean="0"/>
              <a:t>tradition</a:t>
            </a:r>
          </a:p>
        </p:txBody>
      </p:sp>
      <p:pic>
        <p:nvPicPr>
          <p:cNvPr id="7" name="Immagine 6"/>
          <p:cNvPicPr>
            <a:picLocks noChangeAspect="1"/>
          </p:cNvPicPr>
          <p:nvPr/>
        </p:nvPicPr>
        <p:blipFill>
          <a:blip r:embed="rId3"/>
          <a:stretch>
            <a:fillRect/>
          </a:stretch>
        </p:blipFill>
        <p:spPr>
          <a:xfrm>
            <a:off x="1299411" y="3409730"/>
            <a:ext cx="3810729" cy="3448270"/>
          </a:xfrm>
          <a:prstGeom prst="rect">
            <a:avLst/>
          </a:prstGeom>
        </p:spPr>
      </p:pic>
      <p:sp>
        <p:nvSpPr>
          <p:cNvPr id="8" name="Rettangolo 7"/>
          <p:cNvSpPr/>
          <p:nvPr/>
        </p:nvSpPr>
        <p:spPr>
          <a:xfrm>
            <a:off x="5213002" y="4010607"/>
            <a:ext cx="5422914" cy="2462213"/>
          </a:xfrm>
          <a:prstGeom prst="rect">
            <a:avLst/>
          </a:prstGeom>
        </p:spPr>
        <p:txBody>
          <a:bodyPr wrap="square">
            <a:spAutoFit/>
          </a:bodyPr>
          <a:lstStyle/>
          <a:p>
            <a:pPr>
              <a:spcBef>
                <a:spcPts val="600"/>
              </a:spcBef>
              <a:spcAft>
                <a:spcPts val="600"/>
              </a:spcAft>
            </a:pPr>
            <a:r>
              <a:rPr lang="en-US" sz="2400" dirty="0" err="1"/>
              <a:t>Rapone</a:t>
            </a:r>
            <a:r>
              <a:rPr lang="en-US" sz="2400" dirty="0"/>
              <a:t> is a small rural village that has built its identity and tourism strategy around its traditional oral storytelling heritage.</a:t>
            </a:r>
          </a:p>
          <a:p>
            <a:pPr>
              <a:spcBef>
                <a:spcPts val="600"/>
              </a:spcBef>
              <a:spcAft>
                <a:spcPts val="600"/>
              </a:spcAft>
            </a:pPr>
            <a:r>
              <a:rPr lang="en-US" sz="2400" dirty="0"/>
              <a:t>The initiative transformed local folklore into immersive cultural experiences.</a:t>
            </a:r>
          </a:p>
        </p:txBody>
      </p:sp>
      <p:sp>
        <p:nvSpPr>
          <p:cNvPr id="2" name="Rettangolo 1"/>
          <p:cNvSpPr/>
          <p:nvPr/>
        </p:nvSpPr>
        <p:spPr>
          <a:xfrm>
            <a:off x="5265039" y="6488668"/>
            <a:ext cx="4972387" cy="369332"/>
          </a:xfrm>
          <a:prstGeom prst="rect">
            <a:avLst/>
          </a:prstGeom>
        </p:spPr>
        <p:txBody>
          <a:bodyPr wrap="none">
            <a:spAutoFit/>
          </a:bodyPr>
          <a:lstStyle/>
          <a:p>
            <a:r>
              <a:rPr lang="it-IT" dirty="0">
                <a:hlinkClick r:id="rId4"/>
              </a:rPr>
              <a:t>https://www.raponepaesedellefiabe.it/en/home.html</a:t>
            </a:r>
            <a:endParaRPr lang="it-IT" dirty="0"/>
          </a:p>
        </p:txBody>
      </p:sp>
    </p:spTree>
    <p:extLst>
      <p:ext uri="{BB962C8B-B14F-4D97-AF65-F5344CB8AC3E}">
        <p14:creationId xmlns:p14="http://schemas.microsoft.com/office/powerpoint/2010/main" val="3375896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162025" y="1113491"/>
            <a:ext cx="7872597" cy="5724644"/>
          </a:xfrm>
          <a:prstGeom prst="rect">
            <a:avLst/>
          </a:prstGeom>
          <a:noFill/>
        </p:spPr>
        <p:txBody>
          <a:bodyPr wrap="square" rtlCol="0">
            <a:spAutoFit/>
          </a:bodyPr>
          <a:lstStyle/>
          <a:p>
            <a:pPr>
              <a:spcBef>
                <a:spcPts val="600"/>
              </a:spcBef>
              <a:spcAft>
                <a:spcPts val="600"/>
              </a:spcAft>
            </a:pPr>
            <a:r>
              <a:rPr lang="it-IT" sz="2800" i="1" dirty="0"/>
              <a:t>Lo </a:t>
            </a:r>
            <a:r>
              <a:rPr lang="it-IT" sz="2800" i="1" dirty="0" err="1"/>
              <a:t>Cunto</a:t>
            </a:r>
            <a:r>
              <a:rPr lang="it-IT" sz="2800" i="1" dirty="0"/>
              <a:t> de li </a:t>
            </a:r>
            <a:r>
              <a:rPr lang="it-IT" sz="2800" i="1" dirty="0" err="1"/>
              <a:t>Cunti</a:t>
            </a:r>
            <a:r>
              <a:rPr lang="it-IT" sz="2800" i="1" dirty="0"/>
              <a:t> </a:t>
            </a:r>
            <a:r>
              <a:rPr lang="it-IT" sz="2800" dirty="0"/>
              <a:t>(</a:t>
            </a:r>
            <a:r>
              <a:rPr lang="it-IT" sz="2800" i="1" dirty="0"/>
              <a:t>The Tale of </a:t>
            </a:r>
            <a:r>
              <a:rPr lang="it-IT" sz="2800" i="1" dirty="0" smtClean="0"/>
              <a:t> </a:t>
            </a:r>
            <a:r>
              <a:rPr lang="it-IT" sz="2800" i="1" dirty="0" err="1" smtClean="0"/>
              <a:t>Tales</a:t>
            </a:r>
            <a:r>
              <a:rPr lang="it-IT" sz="2800" dirty="0" smtClean="0"/>
              <a:t>) </a:t>
            </a:r>
            <a:r>
              <a:rPr lang="en-US" sz="2800" dirty="0" smtClean="0"/>
              <a:t>written </a:t>
            </a:r>
            <a:r>
              <a:rPr lang="en-US" sz="2800" dirty="0"/>
              <a:t>by </a:t>
            </a:r>
            <a:r>
              <a:rPr lang="en-US" sz="2800" dirty="0" err="1"/>
              <a:t>Giovan</a:t>
            </a:r>
            <a:r>
              <a:rPr lang="en-US" sz="2800" dirty="0"/>
              <a:t> Battista </a:t>
            </a:r>
            <a:r>
              <a:rPr lang="en-US" sz="2800" dirty="0" err="1"/>
              <a:t>Basile</a:t>
            </a:r>
            <a:r>
              <a:rPr lang="en-US" sz="2800" dirty="0"/>
              <a:t> (1634–1636</a:t>
            </a:r>
            <a:r>
              <a:rPr lang="en-US" sz="2800" dirty="0" smtClean="0"/>
              <a:t>)</a:t>
            </a:r>
          </a:p>
          <a:p>
            <a:pPr>
              <a:spcBef>
                <a:spcPts val="600"/>
              </a:spcBef>
              <a:spcAft>
                <a:spcPts val="600"/>
              </a:spcAft>
            </a:pPr>
            <a:r>
              <a:rPr lang="en-US" sz="2800" dirty="0" smtClean="0"/>
              <a:t>It </a:t>
            </a:r>
            <a:r>
              <a:rPr lang="en-US" sz="2800" dirty="0"/>
              <a:t>is </a:t>
            </a:r>
            <a:r>
              <a:rPr lang="en-US" sz="2800" dirty="0" smtClean="0"/>
              <a:t>considered the </a:t>
            </a:r>
            <a:r>
              <a:rPr lang="en-US" sz="2800" dirty="0"/>
              <a:t>first major European collection of fairy </a:t>
            </a:r>
            <a:r>
              <a:rPr lang="en-US" sz="2800" dirty="0" smtClean="0"/>
              <a:t>tales and a </a:t>
            </a:r>
            <a:r>
              <a:rPr lang="en-US" sz="2800" dirty="0"/>
              <a:t>foundational work of fairy tale </a:t>
            </a:r>
            <a:r>
              <a:rPr lang="en-US" sz="2800" dirty="0" smtClean="0"/>
              <a:t>literature.</a:t>
            </a:r>
          </a:p>
          <a:p>
            <a:pPr>
              <a:spcBef>
                <a:spcPts val="600"/>
              </a:spcBef>
              <a:spcAft>
                <a:spcPts val="600"/>
              </a:spcAft>
            </a:pPr>
            <a:r>
              <a:rPr lang="en-US" sz="2800" dirty="0" smtClean="0"/>
              <a:t>Many </a:t>
            </a:r>
            <a:r>
              <a:rPr lang="en-US" sz="2800" dirty="0"/>
              <a:t>well-known fairy tales originate from this work, including early versions of</a:t>
            </a:r>
            <a:r>
              <a:rPr lang="en-US" sz="2800" dirty="0" smtClean="0"/>
              <a:t>: Cinderella, Sleeping Beauty, Rapunzel later </a:t>
            </a:r>
            <a:r>
              <a:rPr lang="en-US" sz="2800" dirty="0"/>
              <a:t>adapted by</a:t>
            </a:r>
            <a:r>
              <a:rPr lang="en-US" sz="2800" dirty="0" smtClean="0"/>
              <a:t>: Perrault</a:t>
            </a:r>
            <a:r>
              <a:rPr lang="en-US" sz="2800" dirty="0"/>
              <a:t>, </a:t>
            </a:r>
            <a:r>
              <a:rPr lang="en-US" sz="2800" dirty="0" smtClean="0"/>
              <a:t> Andersen</a:t>
            </a:r>
            <a:r>
              <a:rPr lang="en-US" sz="2800" dirty="0"/>
              <a:t>, and the Brothers </a:t>
            </a:r>
            <a:r>
              <a:rPr lang="en-US" sz="2800" dirty="0" smtClean="0"/>
              <a:t>Grimm.</a:t>
            </a:r>
          </a:p>
          <a:p>
            <a:pPr>
              <a:spcBef>
                <a:spcPts val="600"/>
              </a:spcBef>
              <a:spcAft>
                <a:spcPts val="600"/>
              </a:spcAft>
            </a:pPr>
            <a:r>
              <a:rPr lang="en-US" sz="2800" dirty="0" smtClean="0"/>
              <a:t>The </a:t>
            </a:r>
            <a:r>
              <a:rPr lang="en-US" sz="2800" dirty="0"/>
              <a:t>stories collected by </a:t>
            </a:r>
            <a:r>
              <a:rPr lang="en-US" sz="2800" dirty="0" err="1"/>
              <a:t>Basile</a:t>
            </a:r>
            <a:r>
              <a:rPr lang="en-US" sz="2800" dirty="0"/>
              <a:t> were rooted in Southern Italy’s oral tradition, including areas of </a:t>
            </a:r>
            <a:r>
              <a:rPr lang="en-US" sz="2800" dirty="0" smtClean="0"/>
              <a:t>Basilicata and </a:t>
            </a:r>
            <a:r>
              <a:rPr lang="en-US" sz="2800" dirty="0" err="1" smtClean="0"/>
              <a:t>Rapone</a:t>
            </a:r>
            <a:r>
              <a:rPr lang="en-US" sz="2800" dirty="0" smtClean="0"/>
              <a:t>.</a:t>
            </a:r>
            <a:endParaRPr lang="en-US" sz="2800" dirty="0"/>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it-IT" sz="3200" dirty="0"/>
              <a:t>The Cultural Background: </a:t>
            </a:r>
            <a:r>
              <a:rPr lang="it-IT" sz="3200" i="1" dirty="0" smtClean="0"/>
              <a:t>Lo </a:t>
            </a:r>
            <a:r>
              <a:rPr lang="it-IT" sz="3200" i="1" dirty="0" err="1"/>
              <a:t>Cunto</a:t>
            </a:r>
            <a:r>
              <a:rPr lang="it-IT" sz="3200" i="1" dirty="0"/>
              <a:t> de li </a:t>
            </a:r>
            <a:r>
              <a:rPr lang="it-IT" sz="3200" i="1" dirty="0" err="1"/>
              <a:t>Cunti</a:t>
            </a:r>
            <a:endParaRPr lang="it-IT" sz="3200" i="1" dirty="0"/>
          </a:p>
        </p:txBody>
      </p:sp>
      <p:pic>
        <p:nvPicPr>
          <p:cNvPr id="1026" name="Picture 2" descr="Lo cunto de li cunti di Bas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5196" y="1553167"/>
            <a:ext cx="238125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025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162026" y="1113491"/>
            <a:ext cx="7750094" cy="4893647"/>
          </a:xfrm>
          <a:prstGeom prst="rect">
            <a:avLst/>
          </a:prstGeom>
          <a:noFill/>
        </p:spPr>
        <p:txBody>
          <a:bodyPr wrap="square" rtlCol="0">
            <a:spAutoFit/>
          </a:bodyPr>
          <a:lstStyle/>
          <a:p>
            <a:pPr>
              <a:spcBef>
                <a:spcPts val="600"/>
              </a:spcBef>
              <a:spcAft>
                <a:spcPts val="600"/>
              </a:spcAft>
            </a:pPr>
            <a:r>
              <a:rPr lang="en-US" sz="2800" dirty="0"/>
              <a:t>Core ICH Element</a:t>
            </a:r>
            <a:r>
              <a:rPr lang="en-US" sz="2800" dirty="0" smtClean="0"/>
              <a:t>:</a:t>
            </a:r>
          </a:p>
          <a:p>
            <a:pPr marL="457200" indent="-457200">
              <a:spcBef>
                <a:spcPts val="600"/>
              </a:spcBef>
              <a:spcAft>
                <a:spcPts val="600"/>
              </a:spcAft>
              <a:buFont typeface="Arial" panose="020B0604020202020204" pitchFamily="34" charset="0"/>
              <a:buChar char="•"/>
            </a:pPr>
            <a:r>
              <a:rPr lang="en-US" sz="2800" dirty="0" smtClean="0"/>
              <a:t>Oral </a:t>
            </a:r>
            <a:r>
              <a:rPr lang="en-US" sz="2800" dirty="0"/>
              <a:t>storytelling </a:t>
            </a:r>
            <a:r>
              <a:rPr lang="en-US" sz="2800" dirty="0" smtClean="0"/>
              <a:t>tradition</a:t>
            </a:r>
          </a:p>
          <a:p>
            <a:pPr marL="457200" indent="-457200">
              <a:spcBef>
                <a:spcPts val="600"/>
              </a:spcBef>
              <a:spcAft>
                <a:spcPts val="600"/>
              </a:spcAft>
              <a:buFont typeface="Arial" panose="020B0604020202020204" pitchFamily="34" charset="0"/>
              <a:buChar char="•"/>
            </a:pPr>
            <a:r>
              <a:rPr lang="en-US" sz="2800" dirty="0" smtClean="0"/>
              <a:t>Local </a:t>
            </a:r>
            <a:r>
              <a:rPr lang="en-US" sz="2800" dirty="0"/>
              <a:t>folklore </a:t>
            </a:r>
            <a:r>
              <a:rPr lang="en-US" sz="2800" dirty="0" smtClean="0"/>
              <a:t>characters</a:t>
            </a:r>
          </a:p>
          <a:p>
            <a:pPr marL="457200" indent="-457200">
              <a:spcBef>
                <a:spcPts val="600"/>
              </a:spcBef>
              <a:spcAft>
                <a:spcPts val="600"/>
              </a:spcAft>
              <a:buFont typeface="Arial" panose="020B0604020202020204" pitchFamily="34" charset="0"/>
              <a:buChar char="•"/>
            </a:pPr>
            <a:r>
              <a:rPr lang="en-US" sz="2800" dirty="0" smtClean="0"/>
              <a:t>Intergenerational </a:t>
            </a:r>
            <a:r>
              <a:rPr lang="en-US" sz="2800" dirty="0"/>
              <a:t>transmission of </a:t>
            </a:r>
            <a:r>
              <a:rPr lang="en-US" sz="2800" dirty="0" smtClean="0"/>
              <a:t>stories</a:t>
            </a:r>
          </a:p>
          <a:p>
            <a:pPr marL="457200" indent="-457200">
              <a:spcBef>
                <a:spcPts val="600"/>
              </a:spcBef>
              <a:spcAft>
                <a:spcPts val="600"/>
              </a:spcAft>
              <a:buFont typeface="Arial" panose="020B0604020202020204" pitchFamily="34" charset="0"/>
              <a:buChar char="•"/>
            </a:pPr>
            <a:r>
              <a:rPr lang="en-US" sz="2800" dirty="0" smtClean="0"/>
              <a:t>Collective </a:t>
            </a:r>
            <a:r>
              <a:rPr lang="en-US" sz="2800" dirty="0"/>
              <a:t>memory and </a:t>
            </a:r>
            <a:r>
              <a:rPr lang="en-US" sz="2800" dirty="0" smtClean="0"/>
              <a:t>imagination</a:t>
            </a:r>
          </a:p>
          <a:p>
            <a:pPr>
              <a:spcBef>
                <a:spcPts val="600"/>
              </a:spcBef>
              <a:spcAft>
                <a:spcPts val="600"/>
              </a:spcAft>
            </a:pPr>
            <a:r>
              <a:rPr lang="en-US" sz="2800" dirty="0" err="1" smtClean="0"/>
              <a:t>Rapone</a:t>
            </a:r>
            <a:r>
              <a:rPr lang="en-US" sz="2800" dirty="0" smtClean="0"/>
              <a:t> </a:t>
            </a:r>
            <a:r>
              <a:rPr lang="en-US" sz="2800" dirty="0"/>
              <a:t>does not preserve monuments </a:t>
            </a:r>
            <a:r>
              <a:rPr lang="en-US" sz="2800" dirty="0" smtClean="0"/>
              <a:t>- it </a:t>
            </a:r>
            <a:r>
              <a:rPr lang="en-US" sz="2800" dirty="0"/>
              <a:t>preserves living narratives</a:t>
            </a:r>
            <a:r>
              <a:rPr lang="en-US" sz="2800" dirty="0" smtClean="0"/>
              <a:t>.</a:t>
            </a:r>
          </a:p>
          <a:p>
            <a:pPr>
              <a:spcBef>
                <a:spcPts val="600"/>
              </a:spcBef>
              <a:spcAft>
                <a:spcPts val="600"/>
              </a:spcAft>
            </a:pPr>
            <a:r>
              <a:rPr lang="en-US" sz="2800" dirty="0" smtClean="0"/>
              <a:t>Storytelling </a:t>
            </a:r>
            <a:r>
              <a:rPr lang="en-US" sz="2800" dirty="0"/>
              <a:t>becomes the foundation of place identity and tourism development.</a:t>
            </a:r>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The Intangible Cultural Heritage Element</a:t>
            </a:r>
            <a:endParaRPr lang="it-IT" sz="3200" i="1" dirty="0"/>
          </a:p>
        </p:txBody>
      </p:sp>
      <p:pic>
        <p:nvPicPr>
          <p:cNvPr id="3" name="Immagine 2"/>
          <p:cNvPicPr>
            <a:picLocks noChangeAspect="1"/>
          </p:cNvPicPr>
          <p:nvPr/>
        </p:nvPicPr>
        <p:blipFill>
          <a:blip r:embed="rId3"/>
          <a:stretch>
            <a:fillRect/>
          </a:stretch>
        </p:blipFill>
        <p:spPr>
          <a:xfrm>
            <a:off x="8260550" y="971276"/>
            <a:ext cx="3392871" cy="4655127"/>
          </a:xfrm>
          <a:prstGeom prst="rect">
            <a:avLst/>
          </a:prstGeom>
        </p:spPr>
      </p:pic>
      <p:sp>
        <p:nvSpPr>
          <p:cNvPr id="2" name="CasellaDiTesto 1"/>
          <p:cNvSpPr txBox="1"/>
          <p:nvPr/>
        </p:nvSpPr>
        <p:spPr>
          <a:xfrm>
            <a:off x="7962717" y="5626403"/>
            <a:ext cx="3959483" cy="1446550"/>
          </a:xfrm>
          <a:prstGeom prst="rect">
            <a:avLst/>
          </a:prstGeom>
          <a:noFill/>
        </p:spPr>
        <p:txBody>
          <a:bodyPr wrap="square" rtlCol="0">
            <a:spAutoFit/>
          </a:bodyPr>
          <a:lstStyle/>
          <a:p>
            <a:r>
              <a:rPr lang="en-US" sz="1400" dirty="0"/>
              <a:t>Fairy-tale character of the goblin/folklore sprite </a:t>
            </a:r>
            <a:r>
              <a:rPr lang="en-US" sz="1400" dirty="0" smtClean="0"/>
              <a:t>type. It </a:t>
            </a:r>
            <a:r>
              <a:rPr lang="en-US" sz="1400" dirty="0"/>
              <a:t>could resemble local folklore figures such as the </a:t>
            </a:r>
            <a:r>
              <a:rPr lang="en-US" sz="1400" b="1" dirty="0" err="1"/>
              <a:t>Scazzamauriedd</a:t>
            </a:r>
            <a:r>
              <a:rPr lang="en-US" sz="1400" dirty="0"/>
              <a:t>, a character from Southern Italian popular tradition often described as a small mischievous spirit.</a:t>
            </a:r>
          </a:p>
          <a:p>
            <a:endParaRPr lang="it-IT" dirty="0"/>
          </a:p>
        </p:txBody>
      </p:sp>
    </p:spTree>
    <p:extLst>
      <p:ext uri="{BB962C8B-B14F-4D97-AF65-F5344CB8AC3E}">
        <p14:creationId xmlns:p14="http://schemas.microsoft.com/office/powerpoint/2010/main" val="3346612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09193" y="1835387"/>
            <a:ext cx="7054152" cy="4616648"/>
          </a:xfrm>
          <a:prstGeom prst="rect">
            <a:avLst/>
          </a:prstGeom>
          <a:noFill/>
        </p:spPr>
        <p:txBody>
          <a:bodyPr wrap="square" rtlCol="0">
            <a:spAutoFit/>
          </a:bodyPr>
          <a:lstStyle/>
          <a:p>
            <a:pPr marL="457200" indent="-457200">
              <a:spcAft>
                <a:spcPts val="1800"/>
              </a:spcAft>
              <a:buFont typeface="Arial" panose="020B0604020202020204" pitchFamily="34" charset="0"/>
              <a:buChar char="•"/>
            </a:pPr>
            <a:r>
              <a:rPr lang="en-US" sz="2400" b="1" dirty="0" smtClean="0"/>
              <a:t>The </a:t>
            </a:r>
            <a:r>
              <a:rPr lang="en-US" sz="2400" b="1" dirty="0"/>
              <a:t>Path of the Five Fairy Tales: </a:t>
            </a:r>
            <a:r>
              <a:rPr lang="en-US" sz="2400" dirty="0"/>
              <a:t>an urban trail with multimedia installations featuring iconic local </a:t>
            </a:r>
            <a:r>
              <a:rPr lang="en-US" sz="2400" dirty="0" smtClean="0"/>
              <a:t>characters</a:t>
            </a:r>
          </a:p>
          <a:p>
            <a:pPr marL="457200" indent="-457200">
              <a:spcAft>
                <a:spcPts val="1800"/>
              </a:spcAft>
              <a:buFont typeface="Arial" panose="020B0604020202020204" pitchFamily="34" charset="0"/>
              <a:buChar char="•"/>
            </a:pPr>
            <a:r>
              <a:rPr lang="en-US" sz="2400" b="1" dirty="0" smtClean="0"/>
              <a:t>C.E.R.A</a:t>
            </a:r>
            <a:r>
              <a:rPr lang="en-US" sz="2400" b="1" dirty="0"/>
              <a:t>. </a:t>
            </a:r>
            <a:r>
              <a:rPr lang="en-US" sz="2400" b="1" dirty="0" err="1"/>
              <a:t>una</a:t>
            </a:r>
            <a:r>
              <a:rPr lang="en-US" sz="2400" b="1" dirty="0"/>
              <a:t> </a:t>
            </a:r>
            <a:r>
              <a:rPr lang="en-US" sz="2400" b="1" dirty="0" err="1"/>
              <a:t>volta</a:t>
            </a:r>
            <a:r>
              <a:rPr lang="en-US" sz="2400" b="1" dirty="0"/>
              <a:t> (Center for Ethnographic Research and Audiovisuals): </a:t>
            </a:r>
            <a:r>
              <a:rPr lang="en-US" sz="2400" dirty="0"/>
              <a:t>a multimedia museum preserving </a:t>
            </a:r>
            <a:r>
              <a:rPr lang="en-US" sz="2400" dirty="0" err="1"/>
              <a:t>Rapone’s</a:t>
            </a:r>
            <a:r>
              <a:rPr lang="en-US" sz="2400" dirty="0"/>
              <a:t> intangible heritage through digital storytelling, immersive installations, and audiovisual testimonies.</a:t>
            </a:r>
          </a:p>
          <a:p>
            <a:pPr marL="457200" indent="-457200">
              <a:spcAft>
                <a:spcPts val="1800"/>
              </a:spcAft>
              <a:buFont typeface="Arial" panose="020B0604020202020204" pitchFamily="34" charset="0"/>
              <a:buChar char="•"/>
            </a:pPr>
            <a:r>
              <a:rPr lang="en-US" sz="2400" b="1" dirty="0" smtClean="0"/>
              <a:t>The </a:t>
            </a:r>
            <a:r>
              <a:rPr lang="en-US" sz="2400" b="1" dirty="0"/>
              <a:t>Dandelion of Wishes: </a:t>
            </a:r>
            <a:r>
              <a:rPr lang="en-US" sz="2400" dirty="0"/>
              <a:t>an interactive installation where visitors can express wishes and connect imagination with personal reflection</a:t>
            </a:r>
            <a:r>
              <a:rPr lang="en-US" sz="2400" dirty="0" smtClean="0"/>
              <a:t>.</a:t>
            </a:r>
            <a:endParaRPr lang="en-US" sz="2400" dirty="0"/>
          </a:p>
        </p:txBody>
      </p:sp>
      <p:sp>
        <p:nvSpPr>
          <p:cNvPr id="6" name="Titolo 1"/>
          <p:cNvSpPr>
            <a:spLocks noGrp="1"/>
          </p:cNvSpPr>
          <p:nvPr>
            <p:ph type="title"/>
          </p:nvPr>
        </p:nvSpPr>
        <p:spPr>
          <a:xfrm>
            <a:off x="1162024" y="247002"/>
            <a:ext cx="10552788" cy="575521"/>
          </a:xfrm>
        </p:spPr>
        <p:txBody>
          <a:bodyPr>
            <a:normAutofit fontScale="90000"/>
          </a:bodyPr>
          <a:lstStyle/>
          <a:p>
            <a:pPr>
              <a:lnSpc>
                <a:spcPts val="4000"/>
              </a:lnSpc>
            </a:pPr>
            <a:r>
              <a:rPr lang="en-US" sz="3200" dirty="0"/>
              <a:t>How the Cultural Element is Transformed into a Tourism Product</a:t>
            </a:r>
            <a:endParaRPr lang="it-IT" sz="3200" i="1" dirty="0"/>
          </a:p>
        </p:txBody>
      </p:sp>
      <p:sp>
        <p:nvSpPr>
          <p:cNvPr id="4" name="Rettangolo 3"/>
          <p:cNvSpPr/>
          <p:nvPr/>
        </p:nvSpPr>
        <p:spPr>
          <a:xfrm>
            <a:off x="1009193" y="1307661"/>
            <a:ext cx="10453619" cy="461665"/>
          </a:xfrm>
          <a:prstGeom prst="rect">
            <a:avLst/>
          </a:prstGeom>
        </p:spPr>
        <p:txBody>
          <a:bodyPr wrap="square">
            <a:spAutoFit/>
          </a:bodyPr>
          <a:lstStyle/>
          <a:p>
            <a:r>
              <a:rPr lang="en-US" sz="2400" dirty="0" err="1"/>
              <a:t>Rapone</a:t>
            </a:r>
            <a:r>
              <a:rPr lang="en-US" sz="2400" dirty="0"/>
              <a:t> has structured its storytelling heritage into a coherent tourism experience:</a:t>
            </a:r>
          </a:p>
        </p:txBody>
      </p:sp>
      <p:pic>
        <p:nvPicPr>
          <p:cNvPr id="7" name="Immagine 6"/>
          <p:cNvPicPr>
            <a:picLocks noChangeAspect="1"/>
          </p:cNvPicPr>
          <p:nvPr/>
        </p:nvPicPr>
        <p:blipFill>
          <a:blip r:embed="rId3"/>
          <a:stretch>
            <a:fillRect/>
          </a:stretch>
        </p:blipFill>
        <p:spPr>
          <a:xfrm>
            <a:off x="8153902" y="4268625"/>
            <a:ext cx="1947916" cy="2589375"/>
          </a:xfrm>
          <a:prstGeom prst="rect">
            <a:avLst/>
          </a:prstGeom>
        </p:spPr>
      </p:pic>
      <p:pic>
        <p:nvPicPr>
          <p:cNvPr id="5" name="Immagine 4"/>
          <p:cNvPicPr>
            <a:picLocks noChangeAspect="1"/>
          </p:cNvPicPr>
          <p:nvPr/>
        </p:nvPicPr>
        <p:blipFill>
          <a:blip r:embed="rId4"/>
          <a:stretch>
            <a:fillRect/>
          </a:stretch>
        </p:blipFill>
        <p:spPr>
          <a:xfrm>
            <a:off x="9775522" y="3478221"/>
            <a:ext cx="2275062" cy="1706297"/>
          </a:xfrm>
          <a:prstGeom prst="rect">
            <a:avLst/>
          </a:prstGeom>
        </p:spPr>
      </p:pic>
      <p:pic>
        <p:nvPicPr>
          <p:cNvPr id="9" name="Immagine 8"/>
          <p:cNvPicPr>
            <a:picLocks noChangeAspect="1"/>
          </p:cNvPicPr>
          <p:nvPr/>
        </p:nvPicPr>
        <p:blipFill>
          <a:blip r:embed="rId5"/>
          <a:stretch>
            <a:fillRect/>
          </a:stretch>
        </p:blipFill>
        <p:spPr>
          <a:xfrm>
            <a:off x="8233688" y="1769326"/>
            <a:ext cx="1729990" cy="2776423"/>
          </a:xfrm>
          <a:prstGeom prst="rect">
            <a:avLst/>
          </a:prstGeom>
        </p:spPr>
      </p:pic>
      <p:sp>
        <p:nvSpPr>
          <p:cNvPr id="2" name="CasellaDiTesto 1"/>
          <p:cNvSpPr txBox="1"/>
          <p:nvPr/>
        </p:nvSpPr>
        <p:spPr>
          <a:xfrm>
            <a:off x="9963678" y="2531418"/>
            <a:ext cx="1751134" cy="646331"/>
          </a:xfrm>
          <a:prstGeom prst="rect">
            <a:avLst/>
          </a:prstGeom>
          <a:noFill/>
        </p:spPr>
        <p:txBody>
          <a:bodyPr wrap="square" rtlCol="0">
            <a:spAutoFit/>
          </a:bodyPr>
          <a:lstStyle/>
          <a:p>
            <a:r>
              <a:rPr lang="it-IT" b="1" dirty="0" smtClean="0"/>
              <a:t>In </a:t>
            </a:r>
            <a:r>
              <a:rPr lang="it-IT" b="1" dirty="0" err="1" smtClean="0"/>
              <a:t>Masciar</a:t>
            </a:r>
            <a:endParaRPr lang="it-IT" b="1" dirty="0" smtClean="0"/>
          </a:p>
          <a:p>
            <a:r>
              <a:rPr lang="it-IT" dirty="0" smtClean="0"/>
              <a:t>The </a:t>
            </a:r>
            <a:r>
              <a:rPr lang="it-IT" dirty="0" err="1" smtClean="0"/>
              <a:t>local</a:t>
            </a:r>
            <a:r>
              <a:rPr lang="it-IT" dirty="0" smtClean="0"/>
              <a:t> </a:t>
            </a:r>
            <a:r>
              <a:rPr lang="it-IT" dirty="0" err="1" smtClean="0"/>
              <a:t>witch</a:t>
            </a:r>
            <a:endParaRPr lang="it-IT" dirty="0"/>
          </a:p>
        </p:txBody>
      </p:sp>
    </p:spTree>
    <p:extLst>
      <p:ext uri="{BB962C8B-B14F-4D97-AF65-F5344CB8AC3E}">
        <p14:creationId xmlns:p14="http://schemas.microsoft.com/office/powerpoint/2010/main" val="2283018806"/>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cka">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5625CA4949FD459A04656ECB39CAD0" ma:contentTypeVersion="12" ma:contentTypeDescription="Create a new document." ma:contentTypeScope="" ma:versionID="ba368d2b392761342ca93720cfff5ce4">
  <xsd:schema xmlns:xsd="http://www.w3.org/2001/XMLSchema" xmlns:xs="http://www.w3.org/2001/XMLSchema" xmlns:p="http://schemas.microsoft.com/office/2006/metadata/properties" xmlns:ns2="79bdc472-8c15-44a4-8402-5a4738d41b85" xmlns:ns3="f83a81d3-c099-4ff3-85b8-0382f338cfda" targetNamespace="http://schemas.microsoft.com/office/2006/metadata/properties" ma:root="true" ma:fieldsID="2db2ccbc0b771354bb4b75c9c2c77c88" ns2:_="" ns3:_="">
    <xsd:import namespace="79bdc472-8c15-44a4-8402-5a4738d41b85"/>
    <xsd:import namespace="f83a81d3-c099-4ff3-85b8-0382f338cf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bdc472-8c15-44a4-8402-5a4738d41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60e0b2-97a8-4744-93ce-52f89bbfc05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83a81d3-c099-4ff3-85b8-0382f338cfd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a5ba411-1be7-498a-b038-0f9affcbfda4}" ma:internalName="TaxCatchAll" ma:showField="CatchAllData" ma:web="f83a81d3-c099-4ff3-85b8-0382f338cf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bdc472-8c15-44a4-8402-5a4738d41b85">
      <Terms xmlns="http://schemas.microsoft.com/office/infopath/2007/PartnerControls"/>
    </lcf76f155ced4ddcb4097134ff3c332f>
    <TaxCatchAll xmlns="f83a81d3-c099-4ff3-85b8-0382f338cfda" xsi:nil="true"/>
  </documentManagement>
</p:properties>
</file>

<file path=customXml/itemProps1.xml><?xml version="1.0" encoding="utf-8"?>
<ds:datastoreItem xmlns:ds="http://schemas.openxmlformats.org/officeDocument/2006/customXml" ds:itemID="{660F6117-07DC-4D88-8F37-E70908813103}">
  <ds:schemaRefs>
    <ds:schemaRef ds:uri="http://schemas.microsoft.com/sharepoint/v3/contenttype/forms"/>
  </ds:schemaRefs>
</ds:datastoreItem>
</file>

<file path=customXml/itemProps2.xml><?xml version="1.0" encoding="utf-8"?>
<ds:datastoreItem xmlns:ds="http://schemas.openxmlformats.org/officeDocument/2006/customXml" ds:itemID="{64492739-E34A-470D-859B-0AB640B5AF1B}"/>
</file>

<file path=customXml/itemProps3.xml><?xml version="1.0" encoding="utf-8"?>
<ds:datastoreItem xmlns:ds="http://schemas.openxmlformats.org/officeDocument/2006/customXml" ds:itemID="{77F04CEE-9EA6-4572-B2F1-5EDC9E0D7E18}">
  <ds:schemaRefs>
    <ds:schemaRef ds:uri="79bdc472-8c15-44a4-8402-5a4738d41b85"/>
    <ds:schemaRef ds:uri="http://purl.org/dc/dcmitype/"/>
    <ds:schemaRef ds:uri="http://purl.org/dc/term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f83a81d3-c099-4ff3-85b8-0382f338cfd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TM10001106[[fn=Bricka]]</Template>
  <TotalTime>2512</TotalTime>
  <Words>1909</Words>
  <Application>Microsoft Office PowerPoint</Application>
  <PresentationFormat>Widescreen</PresentationFormat>
  <Paragraphs>249</Paragraphs>
  <Slides>25</Slides>
  <Notes>23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25</vt:i4>
      </vt:variant>
    </vt:vector>
  </HeadingPairs>
  <TitlesOfParts>
    <vt:vector size="32" baseType="lpstr">
      <vt:lpstr>Aptos</vt:lpstr>
      <vt:lpstr>Arial</vt:lpstr>
      <vt:lpstr>Calibri</vt:lpstr>
      <vt:lpstr>Gill Sans MT</vt:lpstr>
      <vt:lpstr>Impact</vt:lpstr>
      <vt:lpstr>Times New Roman</vt:lpstr>
      <vt:lpstr>Bricka</vt:lpstr>
      <vt:lpstr>#ASenseofEU - Training Mobility in Italy </vt:lpstr>
      <vt:lpstr>From Intangible Cultural Heritage to Tourism Products - Analysing Three Best Practice Examples</vt:lpstr>
      <vt:lpstr>From Intangible Cultural Heritage to Tourism Products - Analysing Three Best Practice Examples</vt:lpstr>
      <vt:lpstr>From Intangible Cultural Heritage to Tourism Products - Analysing Three Best Practice Examples</vt:lpstr>
      <vt:lpstr>From Intangible Cultural Heritage to Tourism Products - Analysing Three Best Practice Examples</vt:lpstr>
      <vt:lpstr>Best practice 1: Rapone – The Fairy Tale Village</vt:lpstr>
      <vt:lpstr>The Cultural Background: Lo Cunto de li Cunti</vt:lpstr>
      <vt:lpstr>The Intangible Cultural Heritage Element</vt:lpstr>
      <vt:lpstr>How the Cultural Element is Transformed into a Tourism Product</vt:lpstr>
      <vt:lpstr>How the Cultural Element is Transformed into a Tourism Product</vt:lpstr>
      <vt:lpstr>Tourism Product Components</vt:lpstr>
      <vt:lpstr>Why is Rapone a Best Practice?</vt:lpstr>
      <vt:lpstr>Best practice 2: Transhumance</vt:lpstr>
      <vt:lpstr>The Intangible Cultural Heritage Element</vt:lpstr>
      <vt:lpstr>Cultural and Historical Significance</vt:lpstr>
      <vt:lpstr>Transformation into a Tourism Experience</vt:lpstr>
      <vt:lpstr>Tourism Product Components</vt:lpstr>
      <vt:lpstr>Why is Transhumance a Best Practice?</vt:lpstr>
      <vt:lpstr>Best practice 3: BeCountry</vt:lpstr>
      <vt:lpstr>The Intangible Cultural Heritage Element</vt:lpstr>
      <vt:lpstr>Transformation into a Tourism Experience</vt:lpstr>
      <vt:lpstr>Tourism Product Components</vt:lpstr>
      <vt:lpstr>Why is BeCountry a Best Practice?</vt:lpstr>
      <vt:lpstr>Different approaches to tourism experiences based on cultural heritage</vt:lpstr>
      <vt:lpstr>Reflection: best practices and your tourism product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Helena Kuhlefelt</dc:creator>
  <cp:lastModifiedBy>Account Microsoft</cp:lastModifiedBy>
  <cp:revision>190</cp:revision>
  <dcterms:created xsi:type="dcterms:W3CDTF">2025-12-19T09:46:02Z</dcterms:created>
  <dcterms:modified xsi:type="dcterms:W3CDTF">2026-03-26T10:36:21Z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0x0101002A5625CA4949FD459A04656ECB39CAD0</vt:lpwstr>
  </property>
  <property fmtid="{D5CDD505-2E9C-101B-9397-08002B2CF9AE}" pid="3" name="MediaServiceImageTags">
    <vt:lpwstr/>
  </property>
</Properties>
</file>