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2"/>
  </p:notesMasterIdLst>
  <p:sldIdLst>
    <p:sldId id="256" r:id="rId5"/>
    <p:sldId id="553" r:id="rId6"/>
    <p:sldId id="554" r:id="rId7"/>
    <p:sldId id="555" r:id="rId8"/>
    <p:sldId id="569" r:id="rId9"/>
    <p:sldId id="561" r:id="rId10"/>
    <p:sldId id="570" r:id="rId11"/>
    <p:sldId id="571" r:id="rId12"/>
    <p:sldId id="573" r:id="rId13"/>
    <p:sldId id="574" r:id="rId14"/>
    <p:sldId id="576" r:id="rId15"/>
    <p:sldId id="577" r:id="rId16"/>
    <p:sldId id="578" r:id="rId17"/>
    <p:sldId id="564" r:id="rId18"/>
    <p:sldId id="566" r:id="rId19"/>
    <p:sldId id="567" r:id="rId20"/>
    <p:sldId id="5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7665"/>
    <a:srgbClr val="147ABA"/>
    <a:srgbClr val="5C7F2C"/>
    <a:srgbClr val="BA2621"/>
    <a:srgbClr val="E8A22F"/>
    <a:srgbClr val="E60051"/>
    <a:srgbClr val="F47021"/>
    <a:srgbClr val="624A59"/>
    <a:srgbClr val="44593B"/>
    <a:srgbClr val="93B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1" autoAdjust="0"/>
    <p:restoredTop sz="94660"/>
  </p:normalViewPr>
  <p:slideViewPr>
    <p:cSldViewPr snapToGrid="0">
      <p:cViewPr varScale="1">
        <p:scale>
          <a:sx n="83" d="100"/>
          <a:sy n="83" d="100"/>
        </p:scale>
        <p:origin x="221" y="67"/>
      </p:cViewPr>
      <p:guideLst/>
    </p:cSldViewPr>
  </p:slideViewPr>
  <p:notesTextViewPr>
    <p:cViewPr>
      <p:scale>
        <a:sx n="1" d="1"/>
        <a:sy n="1" d="1"/>
      </p:scale>
      <p:origin x="0" y="0"/>
    </p:cViewPr>
  </p:notesTextViewPr>
  <p:sorterViewPr>
    <p:cViewPr>
      <p:scale>
        <a:sx n="138" d="100"/>
        <a:sy n="138" d="100"/>
      </p:scale>
      <p:origin x="0" y="-1279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511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449225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984354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098254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277986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004654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2836147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71163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121691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477868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07520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962263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992732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145314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398710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4210529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760137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Segnaposto note 2"/>
          <p:cNvSpPr>
            <a:spLocks noGrp="1"/>
          </p:cNvSpPr>
          <p:nvPr>
            <p:ph type="body" idx="1"/>
          </p:nvPr>
        </p:nvSpPr>
        <p:spPr>
          <a:xfrm>
            <a:off x="685800" y="4400550"/>
            <a:ext cx="5486400" cy="3600450"/>
          </a:xfrm>
          <a:prstGeom prst="rect">
            <a:avLst/>
          </a:prstGeom>
        </p:spPr>
        <p:txBody>
          <a:bodyPr/>
          <a:lstStyle/>
          <a:p>
            <a:endParaRPr lang="it-IT" dirty="0"/>
          </a:p>
        </p:txBody>
      </p:sp>
    </p:spTree>
    <p:extLst>
      <p:ext uri="{BB962C8B-B14F-4D97-AF65-F5344CB8AC3E}">
        <p14:creationId xmlns:p14="http://schemas.microsoft.com/office/powerpoint/2010/main" val="1812519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sv-SE"/>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v-SE"/>
              <a:t>Klicka här för att ändra mall för rubrikformat</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‹N›</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‹N›</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257300"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633864" y="2909102"/>
            <a:ext cx="4800600" cy="29963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v-SE"/>
              <a:t>Klicka här för att ändra mall för rubrikformat</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‹N›</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v-SE"/>
              <a:t>Klicka här för att ändra mall för rubrikformat</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3/26/2026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3/26/2026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‹N›</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sv-SE"/>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10" Type="http://schemas.openxmlformats.org/officeDocument/2006/relationships/image" Target="../media/image9.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19D91B3E-FDC5-A5C4-2C3C-DF26FB9C163C}"/>
              </a:ext>
            </a:extLst>
          </p:cNvPr>
          <p:cNvSpPr>
            <a:spLocks noGrp="1"/>
          </p:cNvSpPr>
          <p:nvPr>
            <p:ph type="ctrTitle"/>
          </p:nvPr>
        </p:nvSpPr>
        <p:spPr>
          <a:xfrm>
            <a:off x="1951574" y="5812195"/>
            <a:ext cx="8572314" cy="931900"/>
          </a:xfrm>
        </p:spPr>
        <p:txBody>
          <a:bodyPr/>
          <a:lstStyle/>
          <a:p>
            <a:pPr>
              <a:lnSpc>
                <a:spcPts val="3000"/>
              </a:lnSpc>
              <a:spcBef>
                <a:spcPts val="0"/>
              </a:spcBef>
            </a:pPr>
            <a:r>
              <a:rPr lang="en-GB" sz="2000" cap="none" dirty="0"/>
              <a:t>#</a:t>
            </a:r>
            <a:r>
              <a:rPr lang="en-GB" sz="2000" cap="none" dirty="0" err="1" smtClean="0"/>
              <a:t>ASenseofEU</a:t>
            </a:r>
            <a:r>
              <a:rPr lang="en-GB" sz="2000" cap="none" dirty="0"/>
              <a:t> </a:t>
            </a:r>
            <a:r>
              <a:rPr lang="en-GB" sz="2000" cap="none" dirty="0" smtClean="0"/>
              <a:t>- Training Mobility in </a:t>
            </a:r>
            <a:r>
              <a:rPr lang="en-GB" sz="2000" cap="none" dirty="0"/>
              <a:t>Italy</a:t>
            </a:r>
            <a:r>
              <a:rPr lang="it-IT" sz="2400" cap="none" dirty="0"/>
              <a:t/>
            </a:r>
            <a:br>
              <a:rPr lang="it-IT" sz="2400" cap="none" dirty="0"/>
            </a:br>
            <a:endParaRPr lang="sv-SE" sz="2400" cap="none" dirty="0"/>
          </a:p>
        </p:txBody>
      </p:sp>
      <p:sp>
        <p:nvSpPr>
          <p:cNvPr id="3" name="Underrubrik 2">
            <a:extLst>
              <a:ext uri="{FF2B5EF4-FFF2-40B4-BE49-F238E27FC236}">
                <a16:creationId xmlns:a16="http://schemas.microsoft.com/office/drawing/2014/main" xmlns="" id="{990545E8-0755-10B3-CBCB-4439693141AC}"/>
              </a:ext>
            </a:extLst>
          </p:cNvPr>
          <p:cNvSpPr>
            <a:spLocks noGrp="1"/>
          </p:cNvSpPr>
          <p:nvPr>
            <p:ph type="subTitle" idx="1"/>
          </p:nvPr>
        </p:nvSpPr>
        <p:spPr>
          <a:xfrm>
            <a:off x="2215045" y="6372956"/>
            <a:ext cx="8045373" cy="742279"/>
          </a:xfrm>
        </p:spPr>
        <p:txBody>
          <a:bodyPr>
            <a:normAutofit/>
          </a:bodyPr>
          <a:lstStyle/>
          <a:p>
            <a:r>
              <a:rPr lang="en-GB" dirty="0" err="1">
                <a:latin typeface="+mj-lt"/>
              </a:rPr>
              <a:t>Gubbio</a:t>
            </a:r>
            <a:r>
              <a:rPr lang="en-GB" dirty="0">
                <a:latin typeface="+mj-lt"/>
              </a:rPr>
              <a:t> (</a:t>
            </a:r>
            <a:r>
              <a:rPr lang="en-GB" dirty="0" smtClean="0">
                <a:latin typeface="+mj-lt"/>
              </a:rPr>
              <a:t>Umbria - </a:t>
            </a:r>
            <a:r>
              <a:rPr lang="en-GB" dirty="0" err="1" smtClean="0">
                <a:latin typeface="+mj-lt"/>
              </a:rPr>
              <a:t>iTALY</a:t>
            </a:r>
            <a:r>
              <a:rPr lang="en-GB" dirty="0" smtClean="0">
                <a:latin typeface="+mj-lt"/>
              </a:rPr>
              <a:t>) </a:t>
            </a:r>
            <a:r>
              <a:rPr lang="en-GB" dirty="0">
                <a:latin typeface="+mj-lt"/>
              </a:rPr>
              <a:t>| 23–27 March 2026</a:t>
            </a:r>
            <a:endParaRPr lang="it-IT" dirty="0">
              <a:latin typeface="+mj-lt"/>
            </a:endParaRPr>
          </a:p>
        </p:txBody>
      </p:sp>
      <p:pic>
        <p:nvPicPr>
          <p:cNvPr id="4" name="Immagine 3"/>
          <p:cNvPicPr>
            <a:picLocks noChangeAspect="1"/>
          </p:cNvPicPr>
          <p:nvPr/>
        </p:nvPicPr>
        <p:blipFill>
          <a:blip r:embed="rId3"/>
          <a:stretch>
            <a:fillRect/>
          </a:stretch>
        </p:blipFill>
        <p:spPr>
          <a:xfrm>
            <a:off x="10644866" y="0"/>
            <a:ext cx="1547134" cy="1548000"/>
          </a:xfrm>
          <a:prstGeom prst="rect">
            <a:avLst/>
          </a:prstGeom>
        </p:spPr>
      </p:pic>
      <p:sp>
        <p:nvSpPr>
          <p:cNvPr id="5" name="CasellaDiTesto 4">
            <a:extLst>
              <a:ext uri="{FF2B5EF4-FFF2-40B4-BE49-F238E27FC236}">
                <a16:creationId xmlns:a16="http://schemas.microsoft.com/office/drawing/2014/main" xmlns="" id="{107F8A51-D298-1B68-E00C-050913508DD7}"/>
              </a:ext>
            </a:extLst>
          </p:cNvPr>
          <p:cNvSpPr txBox="1"/>
          <p:nvPr/>
        </p:nvSpPr>
        <p:spPr>
          <a:xfrm>
            <a:off x="2215045" y="47650"/>
            <a:ext cx="2952948" cy="1056700"/>
          </a:xfrm>
          <a:prstGeom prst="rect">
            <a:avLst/>
          </a:prstGeom>
          <a:noFill/>
        </p:spPr>
        <p:txBody>
          <a:bodyPr wrap="square">
            <a:spAutoFit/>
          </a:bodyPr>
          <a:lstStyle/>
          <a:p>
            <a:pPr>
              <a:spcAft>
                <a:spcPts val="400"/>
              </a:spcAft>
              <a:buNone/>
            </a:pPr>
            <a:r>
              <a:rPr lang="it-IT" sz="800" b="1" kern="100" dirty="0">
                <a:effectLst/>
                <a:latin typeface="Arial" panose="020B0604020202020204" pitchFamily="34" charset="0"/>
                <a:ea typeface="Aptos" panose="020B0004020202020204" pitchFamily="34" charset="0"/>
                <a:cs typeface="Arial" panose="020B0604020202020204" pitchFamily="34" charset="0"/>
              </a:rPr>
              <a:t>Co-</a:t>
            </a:r>
            <a:r>
              <a:rPr lang="it-IT" sz="800" b="1" kern="100" dirty="0" err="1">
                <a:effectLst/>
                <a:latin typeface="Arial" panose="020B0604020202020204" pitchFamily="34" charset="0"/>
                <a:ea typeface="Aptos" panose="020B0004020202020204" pitchFamily="34" charset="0"/>
                <a:cs typeface="Arial" panose="020B0604020202020204" pitchFamily="34" charset="0"/>
              </a:rPr>
              <a:t>funded</a:t>
            </a:r>
            <a:r>
              <a:rPr lang="it-IT" sz="800" b="1" kern="100" dirty="0">
                <a:effectLst/>
                <a:latin typeface="Arial" panose="020B0604020202020204" pitchFamily="34" charset="0"/>
                <a:ea typeface="Aptos" panose="020B0004020202020204" pitchFamily="34" charset="0"/>
                <a:cs typeface="Arial" panose="020B0604020202020204" pitchFamily="34" charset="0"/>
              </a:rPr>
              <a:t> by the </a:t>
            </a:r>
            <a:r>
              <a:rPr lang="it-IT" sz="800" b="1" kern="100" dirty="0" err="1">
                <a:effectLst/>
                <a:latin typeface="Arial" panose="020B0604020202020204" pitchFamily="34" charset="0"/>
                <a:ea typeface="Aptos" panose="020B0004020202020204" pitchFamily="34" charset="0"/>
                <a:cs typeface="Arial" panose="020B0604020202020204" pitchFamily="34" charset="0"/>
              </a:rPr>
              <a:t>European</a:t>
            </a:r>
            <a:r>
              <a:rPr lang="it-IT" sz="800" b="1" kern="100" dirty="0">
                <a:effectLst/>
                <a:latin typeface="Arial" panose="020B0604020202020204" pitchFamily="34" charset="0"/>
                <a:ea typeface="Aptos" panose="020B0004020202020204" pitchFamily="34" charset="0"/>
                <a:cs typeface="Arial" panose="020B0604020202020204" pitchFamily="34" charset="0"/>
              </a:rPr>
              <a:t> Union. </a:t>
            </a:r>
            <a:endParaRPr lang="it-IT" sz="800" b="1" kern="100" dirty="0" smtClean="0">
              <a:effectLst/>
              <a:latin typeface="Arial" panose="020B0604020202020204" pitchFamily="34" charset="0"/>
              <a:ea typeface="Aptos" panose="020B0004020202020204" pitchFamily="34" charset="0"/>
              <a:cs typeface="Arial" panose="020B0604020202020204" pitchFamily="34" charset="0"/>
            </a:endParaRPr>
          </a:p>
          <a:p>
            <a:pPr>
              <a:spcAft>
                <a:spcPts val="400"/>
              </a:spcAft>
            </a:pPr>
            <a:r>
              <a:rPr lang="it-IT" sz="800" b="1" dirty="0">
                <a:latin typeface="Arial" panose="020B0604020202020204" pitchFamily="34" charset="0"/>
                <a:ea typeface="Aptos" panose="020B0004020202020204" pitchFamily="34" charset="0"/>
                <a:cs typeface="Arial" panose="020B0604020202020204" pitchFamily="34" charset="0"/>
              </a:rPr>
              <a:t>Grant Agreement No. 2024-1-IS01-KA220-ADU-000251000</a:t>
            </a:r>
            <a:endParaRPr lang="it-IT" sz="800" b="1" dirty="0">
              <a:latin typeface="Arial" panose="020B0604020202020204" pitchFamily="34" charset="0"/>
              <a:cs typeface="Arial" panose="020B0604020202020204" pitchFamily="34" charset="0"/>
            </a:endParaRPr>
          </a:p>
          <a:p>
            <a:r>
              <a:rPr lang="en-GB" sz="800" dirty="0" smtClean="0">
                <a:latin typeface="Arial" panose="020B0604020202020204" pitchFamily="34" charset="0"/>
                <a:cs typeface="Arial" panose="020B0604020202020204" pitchFamily="34" charset="0"/>
              </a:rPr>
              <a:t>The </a:t>
            </a:r>
            <a:r>
              <a:rPr lang="en-GB" sz="800" dirty="0">
                <a:latin typeface="Arial" panose="020B0604020202020204" pitchFamily="34" charset="0"/>
                <a:cs typeface="Arial" panose="020B0604020202020204" pitchFamily="34" charset="0"/>
              </a:rPr>
              <a:t>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r>
              <a:rPr lang="en-GB" sz="800" dirty="0" smtClean="0">
                <a:latin typeface="Arial" panose="020B0604020202020204" pitchFamily="34" charset="0"/>
                <a:cs typeface="Arial" panose="020B0604020202020204" pitchFamily="34" charset="0"/>
              </a:rPr>
              <a:t>.</a:t>
            </a:r>
            <a:endParaRPr lang="it-IT" sz="800" dirty="0">
              <a:latin typeface="Arial" panose="020B0604020202020204" pitchFamily="34" charset="0"/>
              <a:cs typeface="Arial" panose="020B0604020202020204" pitchFamily="34" charset="0"/>
            </a:endParaRPr>
          </a:p>
        </p:txBody>
      </p:sp>
      <p:pic>
        <p:nvPicPr>
          <p:cNvPr id="6" name="Elemento grafico 20">
            <a:extLst>
              <a:ext uri="{FF2B5EF4-FFF2-40B4-BE49-F238E27FC236}">
                <a16:creationId xmlns:a16="http://schemas.microsoft.com/office/drawing/2014/main" xmlns="" id="{953CEAEC-5CF3-3CDF-164C-AB68AA886896}"/>
              </a:ext>
            </a:extLst>
          </p:cNvPr>
          <p:cNvPicPr>
            <a:picLocks noChangeAspect="1"/>
          </p:cNvPicPr>
          <p:nvPr/>
        </p:nvPicPr>
        <p:blipFill>
          <a:blip r:embed="rId4">
            <a:extLst>
              <a:ext uri="{96DAC541-7B7A-43D3-8B79-37D633B846F1}">
                <asvg:svgBlip xmlns:asvg="http://schemas.microsoft.com/office/drawing/2016/SVG/main" xmlns="" r:embed="rId10"/>
              </a:ext>
            </a:extLst>
          </a:blip>
          <a:stretch>
            <a:fillRect/>
          </a:stretch>
        </p:blipFill>
        <p:spPr>
          <a:xfrm>
            <a:off x="275692" y="0"/>
            <a:ext cx="1986745" cy="1152000"/>
          </a:xfrm>
          <a:prstGeom prst="rect">
            <a:avLst/>
          </a:prstGeom>
        </p:spPr>
      </p:pic>
      <p:sp>
        <p:nvSpPr>
          <p:cNvPr id="7" name="Rubrik 1">
            <a:extLst>
              <a:ext uri="{FF2B5EF4-FFF2-40B4-BE49-F238E27FC236}">
                <a16:creationId xmlns="" xmlns:a16="http://schemas.microsoft.com/office/drawing/2014/main" id="{19D91B3E-FDC5-A5C4-2C3C-DF26FB9C163C}"/>
              </a:ext>
            </a:extLst>
          </p:cNvPr>
          <p:cNvSpPr txBox="1">
            <a:spLocks/>
          </p:cNvSpPr>
          <p:nvPr/>
        </p:nvSpPr>
        <p:spPr>
          <a:xfrm>
            <a:off x="3566720" y="1046067"/>
            <a:ext cx="5342021" cy="4394988"/>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10000" kern="1200" cap="all" spc="800" baseline="0">
                <a:solidFill>
                  <a:schemeClr val="tx2"/>
                </a:solidFill>
                <a:latin typeface="+mj-lt"/>
                <a:ea typeface="+mj-ea"/>
                <a:cs typeface="+mj-cs"/>
              </a:defRPr>
            </a:lvl1pPr>
          </a:lstStyle>
          <a:p>
            <a:pPr>
              <a:spcBef>
                <a:spcPts val="1200"/>
              </a:spcBef>
              <a:spcAft>
                <a:spcPts val="1200"/>
              </a:spcAft>
            </a:pPr>
            <a:r>
              <a:rPr lang="en-US" sz="3600" cap="none" dirty="0"/>
              <a:t>Refinement and preparation of participants’ tourism products for presentation</a:t>
            </a:r>
            <a:endParaRPr lang="sv-SE" b="1" cap="none" dirty="0">
              <a:latin typeface="+mn-lt"/>
            </a:endParaRPr>
          </a:p>
        </p:txBody>
      </p:sp>
    </p:spTree>
    <p:extLst>
      <p:ext uri="{BB962C8B-B14F-4D97-AF65-F5344CB8AC3E}">
        <p14:creationId xmlns:p14="http://schemas.microsoft.com/office/powerpoint/2010/main" val="7707135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3862596"/>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a:t>8. Services and </a:t>
            </a:r>
            <a:r>
              <a:rPr lang="en-US" sz="2800" b="1" dirty="0" err="1"/>
              <a:t>organisation</a:t>
            </a:r>
            <a:r>
              <a:rPr lang="en-US" sz="2800" b="1" dirty="0"/>
              <a:t> (feasibility check)</a:t>
            </a:r>
          </a:p>
          <a:p>
            <a:pPr>
              <a:spcAft>
                <a:spcPts val="1800"/>
              </a:spcAft>
            </a:pPr>
            <a:r>
              <a:rPr lang="en-US" sz="2800" dirty="0" smtClean="0"/>
              <a:t>Identify </a:t>
            </a:r>
            <a:r>
              <a:rPr lang="en-US" sz="2800" dirty="0"/>
              <a:t>the services required to deliver this tourism experience.</a:t>
            </a:r>
          </a:p>
          <a:p>
            <a:pPr>
              <a:spcAft>
                <a:spcPts val="1800"/>
              </a:spcAft>
            </a:pPr>
            <a:r>
              <a:rPr lang="en-US" sz="2800" dirty="0"/>
              <a:t>List the key services </a:t>
            </a:r>
            <a:r>
              <a:rPr lang="en-US" sz="2800" dirty="0" smtClean="0"/>
              <a:t>needed</a:t>
            </a:r>
            <a:endParaRPr lang="en-US" sz="2800" dirty="0"/>
          </a:p>
          <a:p>
            <a:pPr>
              <a:spcAft>
                <a:spcPts val="1800"/>
              </a:spcAft>
            </a:pPr>
            <a:r>
              <a:rPr lang="en-US" sz="2800" dirty="0" smtClean="0"/>
              <a:t>For </a:t>
            </a:r>
            <a:r>
              <a:rPr lang="en-US" sz="2800" dirty="0"/>
              <a:t>each service, indicate whether it is already available in your </a:t>
            </a:r>
            <a:r>
              <a:rPr lang="en-US" sz="2800" dirty="0" smtClean="0"/>
              <a:t>area or needs to </a:t>
            </a:r>
            <a:r>
              <a:rPr lang="en-US" sz="2800" dirty="0"/>
              <a:t>be </a:t>
            </a:r>
            <a:r>
              <a:rPr lang="en-US" sz="2800" dirty="0" smtClean="0"/>
              <a:t>developed</a:t>
            </a:r>
            <a:endParaRPr lang="en-US" sz="2800" dirty="0"/>
          </a:p>
        </p:txBody>
      </p:sp>
    </p:spTree>
    <p:extLst>
      <p:ext uri="{BB962C8B-B14F-4D97-AF65-F5344CB8AC3E}">
        <p14:creationId xmlns:p14="http://schemas.microsoft.com/office/powerpoint/2010/main" val="120380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4293483"/>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a:t>9. Communication and distribution</a:t>
            </a:r>
          </a:p>
          <a:p>
            <a:pPr>
              <a:spcAft>
                <a:spcPts val="1800"/>
              </a:spcAft>
            </a:pPr>
            <a:r>
              <a:rPr lang="en-US" sz="2800" dirty="0" smtClean="0"/>
              <a:t>Define </a:t>
            </a:r>
            <a:r>
              <a:rPr lang="en-US" sz="2800" dirty="0"/>
              <a:t>how the tourism experience will be communicated and distributed to potential visitors:</a:t>
            </a:r>
          </a:p>
          <a:p>
            <a:pPr>
              <a:spcAft>
                <a:spcPts val="1800"/>
              </a:spcAft>
            </a:pPr>
            <a:r>
              <a:rPr lang="en-US" sz="2800" dirty="0"/>
              <a:t>Indicate which physical and/or digital channels to use to promote the designed </a:t>
            </a:r>
            <a:r>
              <a:rPr lang="en-US" sz="2800" dirty="0" smtClean="0"/>
              <a:t>product</a:t>
            </a:r>
            <a:endParaRPr lang="en-US" sz="2800" dirty="0"/>
          </a:p>
          <a:p>
            <a:pPr>
              <a:spcAft>
                <a:spcPts val="1800"/>
              </a:spcAft>
            </a:pPr>
            <a:r>
              <a:rPr lang="en-US" sz="2800" dirty="0" smtClean="0"/>
              <a:t>Indicate </a:t>
            </a:r>
            <a:r>
              <a:rPr lang="en-US" sz="2800" dirty="0"/>
              <a:t>which channels to use to sell the designed </a:t>
            </a:r>
            <a:r>
              <a:rPr lang="en-US" sz="2800" dirty="0" smtClean="0"/>
              <a:t>product</a:t>
            </a:r>
            <a:endParaRPr lang="en-US" sz="2800" dirty="0"/>
          </a:p>
        </p:txBody>
      </p:sp>
    </p:spTree>
    <p:extLst>
      <p:ext uri="{BB962C8B-B14F-4D97-AF65-F5344CB8AC3E}">
        <p14:creationId xmlns:p14="http://schemas.microsoft.com/office/powerpoint/2010/main" val="2390431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5663089"/>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a:t>10. Final reflection (preparation for presentation)</a:t>
            </a:r>
          </a:p>
          <a:p>
            <a:pPr>
              <a:spcAft>
                <a:spcPts val="1200"/>
              </a:spcAft>
            </a:pPr>
            <a:r>
              <a:rPr lang="en-US" sz="2800" dirty="0"/>
              <a:t>Review your tourism product and ensure that you can clearly explain:</a:t>
            </a:r>
          </a:p>
          <a:p>
            <a:pPr>
              <a:spcAft>
                <a:spcPts val="600"/>
              </a:spcAft>
            </a:pPr>
            <a:r>
              <a:rPr lang="en-US" sz="2800" dirty="0"/>
              <a:t>•	the tourism experience</a:t>
            </a:r>
          </a:p>
          <a:p>
            <a:pPr>
              <a:spcAft>
                <a:spcPts val="600"/>
              </a:spcAft>
            </a:pPr>
            <a:r>
              <a:rPr lang="en-US" sz="2800" dirty="0"/>
              <a:t>•	the intangible cultural heritage element</a:t>
            </a:r>
          </a:p>
          <a:p>
            <a:pPr>
              <a:spcAft>
                <a:spcPts val="600"/>
              </a:spcAft>
            </a:pPr>
            <a:r>
              <a:rPr lang="en-US" sz="2800" dirty="0"/>
              <a:t>•	the target visitors</a:t>
            </a:r>
          </a:p>
          <a:p>
            <a:pPr>
              <a:spcAft>
                <a:spcPts val="600"/>
              </a:spcAft>
            </a:pPr>
            <a:r>
              <a:rPr lang="en-US" sz="2800" dirty="0"/>
              <a:t>•	how the experience will take place</a:t>
            </a:r>
          </a:p>
          <a:p>
            <a:pPr>
              <a:spcAft>
                <a:spcPts val="600"/>
              </a:spcAft>
            </a:pPr>
            <a:r>
              <a:rPr lang="en-US" sz="2800" dirty="0"/>
              <a:t>•	the services required</a:t>
            </a:r>
          </a:p>
          <a:p>
            <a:pPr>
              <a:spcAft>
                <a:spcPts val="600"/>
              </a:spcAft>
            </a:pPr>
            <a:r>
              <a:rPr lang="en-US" sz="2800" dirty="0"/>
              <a:t>•	how the experience will be communicated and sell</a:t>
            </a:r>
          </a:p>
        </p:txBody>
      </p:sp>
    </p:spTree>
    <p:extLst>
      <p:ext uri="{BB962C8B-B14F-4D97-AF65-F5344CB8AC3E}">
        <p14:creationId xmlns:p14="http://schemas.microsoft.com/office/powerpoint/2010/main" val="3832866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1" y="671133"/>
            <a:ext cx="9994217" cy="2523768"/>
          </a:xfrm>
          <a:prstGeom prst="rect">
            <a:avLst/>
          </a:prstGeom>
          <a:noFill/>
        </p:spPr>
        <p:txBody>
          <a:bodyPr wrap="square" rtlCol="0">
            <a:spAutoFit/>
          </a:bodyPr>
          <a:lstStyle/>
          <a:p>
            <a:pPr>
              <a:spcAft>
                <a:spcPts val="1200"/>
              </a:spcAft>
            </a:pPr>
            <a:r>
              <a:rPr lang="en-US" sz="3200" b="1" dirty="0"/>
              <a:t>Peer feedback: present and review your tourism product</a:t>
            </a:r>
          </a:p>
          <a:p>
            <a:r>
              <a:rPr lang="en-US" sz="2800" dirty="0"/>
              <a:t>Work in pairs or small groups.</a:t>
            </a:r>
          </a:p>
          <a:p>
            <a:endParaRPr lang="it-IT" sz="2800" dirty="0" smtClean="0"/>
          </a:p>
          <a:p>
            <a:endParaRPr lang="it-IT" sz="2800" dirty="0"/>
          </a:p>
        </p:txBody>
      </p:sp>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4914" y="2889552"/>
            <a:ext cx="5446531" cy="3632836"/>
          </a:xfrm>
          <a:prstGeom prst="rect">
            <a:avLst/>
          </a:prstGeom>
        </p:spPr>
      </p:pic>
    </p:spTree>
    <p:extLst>
      <p:ext uri="{BB962C8B-B14F-4D97-AF65-F5344CB8AC3E}">
        <p14:creationId xmlns:p14="http://schemas.microsoft.com/office/powerpoint/2010/main" val="1505441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1" y="671133"/>
            <a:ext cx="9994217" cy="5693866"/>
          </a:xfrm>
          <a:prstGeom prst="rect">
            <a:avLst/>
          </a:prstGeom>
          <a:noFill/>
        </p:spPr>
        <p:txBody>
          <a:bodyPr wrap="square" rtlCol="0">
            <a:spAutoFit/>
          </a:bodyPr>
          <a:lstStyle/>
          <a:p>
            <a:pPr>
              <a:spcAft>
                <a:spcPts val="1200"/>
              </a:spcAft>
            </a:pPr>
            <a:r>
              <a:rPr lang="en-US" sz="3200" b="1" dirty="0"/>
              <a:t>Peer feedback: present and review your tourism product</a:t>
            </a:r>
          </a:p>
          <a:p>
            <a:r>
              <a:rPr lang="en-US" sz="2800" b="1" dirty="0" smtClean="0"/>
              <a:t>Presenter</a:t>
            </a:r>
            <a:r>
              <a:rPr lang="en-US" sz="2800" b="1" dirty="0"/>
              <a:t>:</a:t>
            </a:r>
          </a:p>
          <a:p>
            <a:pPr>
              <a:spcAft>
                <a:spcPts val="1200"/>
              </a:spcAft>
            </a:pPr>
            <a:r>
              <a:rPr lang="en-US" sz="2800" dirty="0"/>
              <a:t>Briefly present your tourism product (5 minutes).</a:t>
            </a:r>
          </a:p>
          <a:p>
            <a:r>
              <a:rPr lang="en-US" sz="2800" dirty="0"/>
              <a:t>Explain:</a:t>
            </a:r>
          </a:p>
          <a:p>
            <a:r>
              <a:rPr lang="en-US" sz="2800" dirty="0"/>
              <a:t>•	your tourism product</a:t>
            </a:r>
          </a:p>
          <a:p>
            <a:r>
              <a:rPr lang="en-US" sz="2800" dirty="0"/>
              <a:t>•	the intangible cultural heritage element</a:t>
            </a:r>
          </a:p>
          <a:p>
            <a:r>
              <a:rPr lang="en-US" sz="2800" dirty="0"/>
              <a:t>•	the target visitors</a:t>
            </a:r>
          </a:p>
          <a:p>
            <a:r>
              <a:rPr lang="en-US" sz="2800" dirty="0"/>
              <a:t>•	the experience and activities</a:t>
            </a:r>
          </a:p>
          <a:p>
            <a:r>
              <a:rPr lang="en-US" sz="2800" dirty="0"/>
              <a:t>•	the services needed</a:t>
            </a:r>
          </a:p>
          <a:p>
            <a:r>
              <a:rPr lang="en-US" sz="2800" dirty="0"/>
              <a:t>•	the communication and distribution channels</a:t>
            </a:r>
          </a:p>
          <a:p>
            <a:endParaRPr lang="it-IT" sz="2800" dirty="0"/>
          </a:p>
        </p:txBody>
      </p:sp>
    </p:spTree>
    <p:extLst>
      <p:ext uri="{BB962C8B-B14F-4D97-AF65-F5344CB8AC3E}">
        <p14:creationId xmlns:p14="http://schemas.microsoft.com/office/powerpoint/2010/main" val="3389084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1" y="671133"/>
            <a:ext cx="9994217" cy="5539978"/>
          </a:xfrm>
          <a:prstGeom prst="rect">
            <a:avLst/>
          </a:prstGeom>
          <a:noFill/>
        </p:spPr>
        <p:txBody>
          <a:bodyPr wrap="square" rtlCol="0">
            <a:spAutoFit/>
          </a:bodyPr>
          <a:lstStyle/>
          <a:p>
            <a:pPr>
              <a:spcAft>
                <a:spcPts val="1200"/>
              </a:spcAft>
            </a:pPr>
            <a:r>
              <a:rPr lang="en-US" sz="3200" b="1" dirty="0"/>
              <a:t>Peer feedback: present and review your tourism product</a:t>
            </a:r>
          </a:p>
          <a:p>
            <a:r>
              <a:rPr lang="en-US" sz="2800" b="1" dirty="0" smtClean="0"/>
              <a:t>Listener</a:t>
            </a:r>
            <a:r>
              <a:rPr lang="en-US" sz="2800" b="1" dirty="0"/>
              <a:t>:</a:t>
            </a:r>
          </a:p>
          <a:p>
            <a:r>
              <a:rPr lang="en-US" sz="2800" dirty="0"/>
              <a:t>Listen carefully and provide feedback.</a:t>
            </a:r>
          </a:p>
          <a:p>
            <a:r>
              <a:rPr lang="en-US" sz="2800" dirty="0"/>
              <a:t>Consider:</a:t>
            </a:r>
          </a:p>
          <a:p>
            <a:pPr marL="457200" indent="-457200">
              <a:buFont typeface="Arial" panose="020B0604020202020204" pitchFamily="34" charset="0"/>
              <a:buChar char="•"/>
            </a:pPr>
            <a:r>
              <a:rPr lang="en-US" sz="2800" dirty="0" smtClean="0"/>
              <a:t>Is </a:t>
            </a:r>
            <a:r>
              <a:rPr lang="en-US" sz="2800" dirty="0"/>
              <a:t>the tourism product clear?</a:t>
            </a:r>
          </a:p>
          <a:p>
            <a:pPr marL="457200" indent="-457200">
              <a:buFont typeface="Arial" panose="020B0604020202020204" pitchFamily="34" charset="0"/>
              <a:buChar char="•"/>
            </a:pPr>
            <a:r>
              <a:rPr lang="en-US" sz="2800" dirty="0" smtClean="0"/>
              <a:t>Is </a:t>
            </a:r>
            <a:r>
              <a:rPr lang="en-US" sz="2800" dirty="0"/>
              <a:t>the intangible cultural heritage element well integrated?</a:t>
            </a:r>
          </a:p>
          <a:p>
            <a:pPr marL="457200" indent="-457200">
              <a:buFont typeface="Arial" panose="020B0604020202020204" pitchFamily="34" charset="0"/>
              <a:buChar char="•"/>
            </a:pPr>
            <a:r>
              <a:rPr lang="en-US" sz="2800" dirty="0" smtClean="0"/>
              <a:t>Is </a:t>
            </a:r>
            <a:r>
              <a:rPr lang="en-US" sz="2800" dirty="0"/>
              <a:t>the experience coherent and meaningful?</a:t>
            </a:r>
          </a:p>
          <a:p>
            <a:pPr marL="457200" indent="-457200">
              <a:buFont typeface="Arial" panose="020B0604020202020204" pitchFamily="34" charset="0"/>
              <a:buChar char="•"/>
            </a:pPr>
            <a:r>
              <a:rPr lang="en-US" sz="2800" dirty="0" smtClean="0"/>
              <a:t>Are </a:t>
            </a:r>
            <a:r>
              <a:rPr lang="en-US" sz="2800" dirty="0"/>
              <a:t>the services realistic and feasible?</a:t>
            </a:r>
          </a:p>
          <a:p>
            <a:pPr marL="457200" indent="-457200">
              <a:buFont typeface="Arial" panose="020B0604020202020204" pitchFamily="34" charset="0"/>
              <a:buChar char="•"/>
            </a:pPr>
            <a:r>
              <a:rPr lang="en-US" sz="2800" dirty="0" smtClean="0"/>
              <a:t>Are </a:t>
            </a:r>
            <a:r>
              <a:rPr lang="en-US" sz="2800" dirty="0"/>
              <a:t>the communication and distribution channels realistic and feasible?</a:t>
            </a:r>
          </a:p>
          <a:p>
            <a:endParaRPr lang="it-IT" sz="2800" dirty="0"/>
          </a:p>
        </p:txBody>
      </p:sp>
    </p:spTree>
    <p:extLst>
      <p:ext uri="{BB962C8B-B14F-4D97-AF65-F5344CB8AC3E}">
        <p14:creationId xmlns:p14="http://schemas.microsoft.com/office/powerpoint/2010/main" val="1889290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1" y="671133"/>
            <a:ext cx="9994217" cy="4924425"/>
          </a:xfrm>
          <a:prstGeom prst="rect">
            <a:avLst/>
          </a:prstGeom>
          <a:noFill/>
        </p:spPr>
        <p:txBody>
          <a:bodyPr wrap="square" rtlCol="0">
            <a:spAutoFit/>
          </a:bodyPr>
          <a:lstStyle/>
          <a:p>
            <a:pPr>
              <a:spcAft>
                <a:spcPts val="1200"/>
              </a:spcAft>
            </a:pPr>
            <a:r>
              <a:rPr lang="en-US" sz="3200" b="1" dirty="0"/>
              <a:t>Prepare to present your tourism product</a:t>
            </a:r>
          </a:p>
          <a:p>
            <a:pPr>
              <a:spcAft>
                <a:spcPts val="1200"/>
              </a:spcAft>
            </a:pPr>
            <a:r>
              <a:rPr lang="en-US" sz="2800" dirty="0"/>
              <a:t>Check that your tourism product is clear and complete:</a:t>
            </a:r>
          </a:p>
          <a:p>
            <a:r>
              <a:rPr lang="en-US" sz="2800" dirty="0"/>
              <a:t>•	Tourism product description</a:t>
            </a:r>
          </a:p>
          <a:p>
            <a:r>
              <a:rPr lang="en-US" sz="2800" dirty="0"/>
              <a:t>•	Cultural heritage element</a:t>
            </a:r>
          </a:p>
          <a:p>
            <a:r>
              <a:rPr lang="en-US" sz="2800" dirty="0"/>
              <a:t>•	Target visitors</a:t>
            </a:r>
          </a:p>
          <a:p>
            <a:r>
              <a:rPr lang="en-US" sz="2800" dirty="0"/>
              <a:t>•	Experience and activities</a:t>
            </a:r>
          </a:p>
          <a:p>
            <a:r>
              <a:rPr lang="en-US" sz="2800" dirty="0"/>
              <a:t>•	Services and </a:t>
            </a:r>
            <a:r>
              <a:rPr lang="en-US" sz="2800" dirty="0" err="1"/>
              <a:t>organisation</a:t>
            </a:r>
            <a:endParaRPr lang="en-US" sz="2800" dirty="0"/>
          </a:p>
          <a:p>
            <a:pPr>
              <a:spcAft>
                <a:spcPts val="1200"/>
              </a:spcAft>
            </a:pPr>
            <a:r>
              <a:rPr lang="en-US" sz="2800" dirty="0"/>
              <a:t>•	Communication and distribution channels</a:t>
            </a:r>
          </a:p>
          <a:p>
            <a:r>
              <a:rPr lang="en-US" sz="2800" dirty="0"/>
              <a:t>You will present your tourism product in the next session.</a:t>
            </a:r>
          </a:p>
          <a:p>
            <a:endParaRPr lang="it-IT" sz="2800" dirty="0"/>
          </a:p>
        </p:txBody>
      </p:sp>
      <p:pic>
        <p:nvPicPr>
          <p:cNvPr id="2" name="Immagine 1"/>
          <p:cNvPicPr>
            <a:picLocks noChangeAspect="1"/>
          </p:cNvPicPr>
          <p:nvPr/>
        </p:nvPicPr>
        <p:blipFill>
          <a:blip r:embed="rId3"/>
          <a:stretch>
            <a:fillRect/>
          </a:stretch>
        </p:blipFill>
        <p:spPr>
          <a:xfrm>
            <a:off x="9076603" y="2142745"/>
            <a:ext cx="2314575" cy="1981200"/>
          </a:xfrm>
          <a:prstGeom prst="rect">
            <a:avLst/>
          </a:prstGeom>
        </p:spPr>
      </p:pic>
    </p:spTree>
    <p:extLst>
      <p:ext uri="{BB962C8B-B14F-4D97-AF65-F5344CB8AC3E}">
        <p14:creationId xmlns:p14="http://schemas.microsoft.com/office/powerpoint/2010/main" val="38738582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96711" y="671133"/>
            <a:ext cx="9994217" cy="2339102"/>
          </a:xfrm>
          <a:prstGeom prst="rect">
            <a:avLst/>
          </a:prstGeom>
          <a:noFill/>
        </p:spPr>
        <p:txBody>
          <a:bodyPr wrap="square" rtlCol="0">
            <a:spAutoFit/>
          </a:bodyPr>
          <a:lstStyle/>
          <a:p>
            <a:pPr>
              <a:spcAft>
                <a:spcPts val="1200"/>
              </a:spcAft>
            </a:pPr>
            <a:r>
              <a:rPr lang="en-US" sz="3200" b="1" dirty="0"/>
              <a:t>Final check</a:t>
            </a:r>
          </a:p>
          <a:p>
            <a:pPr>
              <a:spcAft>
                <a:spcPts val="1200"/>
              </a:spcAft>
            </a:pPr>
            <a:r>
              <a:rPr lang="en-US" sz="2800" dirty="0"/>
              <a:t>Can you explain your tourism product clearly in 2–3 minutes?</a:t>
            </a:r>
          </a:p>
          <a:p>
            <a:pPr>
              <a:spcAft>
                <a:spcPts val="1200"/>
              </a:spcAft>
            </a:pPr>
            <a:r>
              <a:rPr lang="en-US" sz="2800" dirty="0"/>
              <a:t>If not, clarify the missing elements now</a:t>
            </a:r>
          </a:p>
          <a:p>
            <a:endParaRPr lang="it-IT" sz="2800" dirty="0"/>
          </a:p>
        </p:txBody>
      </p:sp>
    </p:spTree>
    <p:extLst>
      <p:ext uri="{BB962C8B-B14F-4D97-AF65-F5344CB8AC3E}">
        <p14:creationId xmlns:p14="http://schemas.microsoft.com/office/powerpoint/2010/main" val="1527682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74836" y="1288025"/>
            <a:ext cx="10496977" cy="4570482"/>
          </a:xfrm>
          <a:prstGeom prst="rect">
            <a:avLst/>
          </a:prstGeom>
          <a:noFill/>
        </p:spPr>
        <p:txBody>
          <a:bodyPr wrap="square" rtlCol="0">
            <a:spAutoFit/>
          </a:bodyPr>
          <a:lstStyle/>
          <a:p>
            <a:pPr>
              <a:spcAft>
                <a:spcPts val="600"/>
              </a:spcAft>
            </a:pPr>
            <a:r>
              <a:rPr lang="en-US" sz="3200" b="1" dirty="0"/>
              <a:t>Refining your tourism product</a:t>
            </a:r>
          </a:p>
          <a:p>
            <a:endParaRPr lang="en-US" sz="2000" b="1" dirty="0" smtClean="0"/>
          </a:p>
          <a:p>
            <a:pPr>
              <a:spcAft>
                <a:spcPts val="1200"/>
              </a:spcAft>
            </a:pPr>
            <a:r>
              <a:rPr lang="en-US" sz="2800" dirty="0" smtClean="0"/>
              <a:t>During </a:t>
            </a:r>
            <a:r>
              <a:rPr lang="en-US" sz="2800" dirty="0"/>
              <a:t>this session, you will:</a:t>
            </a:r>
          </a:p>
          <a:p>
            <a:pPr marL="457200" indent="-457200">
              <a:buFont typeface="Arial" panose="020B0604020202020204" pitchFamily="34" charset="0"/>
              <a:buChar char="•"/>
            </a:pPr>
            <a:r>
              <a:rPr lang="en-US" sz="2800" dirty="0" smtClean="0"/>
              <a:t>review </a:t>
            </a:r>
            <a:r>
              <a:rPr lang="en-US" sz="2800" dirty="0"/>
              <a:t>your tourism product</a:t>
            </a:r>
          </a:p>
          <a:p>
            <a:pPr marL="457200" indent="-457200">
              <a:buFont typeface="Arial" panose="020B0604020202020204" pitchFamily="34" charset="0"/>
              <a:buChar char="•"/>
            </a:pPr>
            <a:r>
              <a:rPr lang="en-US" sz="2800" dirty="0" smtClean="0"/>
              <a:t>clarify </a:t>
            </a:r>
            <a:r>
              <a:rPr lang="en-US" sz="2800" dirty="0"/>
              <a:t>its key components</a:t>
            </a:r>
          </a:p>
          <a:p>
            <a:pPr marL="457200" indent="-457200">
              <a:buFont typeface="Arial" panose="020B0604020202020204" pitchFamily="34" charset="0"/>
              <a:buChar char="•"/>
            </a:pPr>
            <a:r>
              <a:rPr lang="en-US" sz="2800" dirty="0" smtClean="0"/>
              <a:t>improve </a:t>
            </a:r>
            <a:r>
              <a:rPr lang="en-US" sz="2800" dirty="0"/>
              <a:t>coherence and feasibility</a:t>
            </a:r>
          </a:p>
          <a:p>
            <a:pPr marL="457200" indent="-457200">
              <a:buFont typeface="Arial" panose="020B0604020202020204" pitchFamily="34" charset="0"/>
              <a:buChar char="•"/>
            </a:pPr>
            <a:r>
              <a:rPr lang="en-US" sz="2800" dirty="0" smtClean="0"/>
              <a:t>prepare </a:t>
            </a:r>
            <a:r>
              <a:rPr lang="en-US" sz="2800" dirty="0"/>
              <a:t>it for </a:t>
            </a:r>
            <a:r>
              <a:rPr lang="en-US" sz="2800" dirty="0" smtClean="0"/>
              <a:t>presentation</a:t>
            </a:r>
          </a:p>
          <a:p>
            <a:endParaRPr lang="en-US" sz="2800" dirty="0"/>
          </a:p>
          <a:p>
            <a:r>
              <a:rPr lang="en-US" sz="2800" dirty="0"/>
              <a:t>This is a consolidation phase.</a:t>
            </a:r>
          </a:p>
          <a:p>
            <a:endParaRPr lang="it-IT" sz="2800" dirty="0"/>
          </a:p>
        </p:txBody>
      </p:sp>
      <p:pic>
        <p:nvPicPr>
          <p:cNvPr id="2" name="Immagine 1"/>
          <p:cNvPicPr>
            <a:picLocks noChangeAspect="1"/>
          </p:cNvPicPr>
          <p:nvPr/>
        </p:nvPicPr>
        <p:blipFill>
          <a:blip r:embed="rId3"/>
          <a:stretch>
            <a:fillRect/>
          </a:stretch>
        </p:blipFill>
        <p:spPr>
          <a:xfrm>
            <a:off x="6890327" y="2030825"/>
            <a:ext cx="5000984" cy="3750738"/>
          </a:xfrm>
          <a:prstGeom prst="rect">
            <a:avLst/>
          </a:prstGeom>
        </p:spPr>
      </p:pic>
    </p:spTree>
    <p:extLst>
      <p:ext uri="{BB962C8B-B14F-4D97-AF65-F5344CB8AC3E}">
        <p14:creationId xmlns:p14="http://schemas.microsoft.com/office/powerpoint/2010/main" val="2451272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74836" y="1288025"/>
            <a:ext cx="10496977" cy="4801314"/>
          </a:xfrm>
          <a:prstGeom prst="rect">
            <a:avLst/>
          </a:prstGeom>
          <a:noFill/>
        </p:spPr>
        <p:txBody>
          <a:bodyPr wrap="square" rtlCol="0">
            <a:spAutoFit/>
          </a:bodyPr>
          <a:lstStyle/>
          <a:p>
            <a:r>
              <a:rPr lang="en-US" sz="3200" b="1" dirty="0"/>
              <a:t>What does refining mean</a:t>
            </a:r>
            <a:r>
              <a:rPr lang="en-US" sz="3200" b="1" dirty="0" smtClean="0"/>
              <a:t>?</a:t>
            </a:r>
          </a:p>
          <a:p>
            <a:endParaRPr lang="en-US" sz="2000" b="1" dirty="0"/>
          </a:p>
          <a:p>
            <a:pPr>
              <a:spcAft>
                <a:spcPts val="1200"/>
              </a:spcAft>
            </a:pPr>
            <a:r>
              <a:rPr lang="en-US" sz="2800" dirty="0"/>
              <a:t>Refining your tourism product means:</a:t>
            </a:r>
          </a:p>
          <a:p>
            <a:pPr marL="457200" indent="-457200">
              <a:buFont typeface="Arial" panose="020B0604020202020204" pitchFamily="34" charset="0"/>
              <a:buChar char="•"/>
            </a:pPr>
            <a:r>
              <a:rPr lang="en-US" sz="2800" dirty="0" smtClean="0"/>
              <a:t>making </a:t>
            </a:r>
            <a:r>
              <a:rPr lang="en-US" sz="2800" dirty="0"/>
              <a:t>your idea </a:t>
            </a:r>
            <a:r>
              <a:rPr lang="en-US" sz="2800" dirty="0" smtClean="0"/>
              <a:t>clearer</a:t>
            </a:r>
          </a:p>
          <a:p>
            <a:pPr marL="457200" indent="-457200">
              <a:buFont typeface="Arial" panose="020B0604020202020204" pitchFamily="34" charset="0"/>
              <a:buChar char="•"/>
            </a:pPr>
            <a:r>
              <a:rPr lang="en-US" sz="2800" dirty="0" smtClean="0"/>
              <a:t>ensuring </a:t>
            </a:r>
            <a:r>
              <a:rPr lang="en-US" sz="2800" dirty="0"/>
              <a:t>internal </a:t>
            </a:r>
            <a:r>
              <a:rPr lang="en-US" sz="2800" dirty="0" smtClean="0"/>
              <a:t>coherence</a:t>
            </a:r>
          </a:p>
          <a:p>
            <a:pPr marL="457200" indent="-457200">
              <a:buFont typeface="Arial" panose="020B0604020202020204" pitchFamily="34" charset="0"/>
              <a:buChar char="•"/>
            </a:pPr>
            <a:r>
              <a:rPr lang="en-US" sz="2800" dirty="0" smtClean="0"/>
              <a:t>checking </a:t>
            </a:r>
            <a:r>
              <a:rPr lang="en-US" sz="2800" dirty="0"/>
              <a:t>feasibility</a:t>
            </a:r>
          </a:p>
          <a:p>
            <a:pPr marL="457200" indent="-457200">
              <a:buFont typeface="Arial" panose="020B0604020202020204" pitchFamily="34" charset="0"/>
              <a:buChar char="•"/>
            </a:pPr>
            <a:r>
              <a:rPr lang="en-US" sz="2800" dirty="0" smtClean="0"/>
              <a:t>strengthening </a:t>
            </a:r>
            <a:r>
              <a:rPr lang="en-US" sz="2800" dirty="0"/>
              <a:t>the role of the ICH element</a:t>
            </a:r>
          </a:p>
          <a:p>
            <a:pPr marL="457200" indent="-457200">
              <a:spcAft>
                <a:spcPts val="1200"/>
              </a:spcAft>
              <a:buFont typeface="Arial" panose="020B0604020202020204" pitchFamily="34" charset="0"/>
              <a:buChar char="•"/>
            </a:pPr>
            <a:r>
              <a:rPr lang="en-US" sz="2800" dirty="0" smtClean="0"/>
              <a:t>aligning </a:t>
            </a:r>
            <a:r>
              <a:rPr lang="en-US" sz="2800" dirty="0"/>
              <a:t>experience, services and target</a:t>
            </a:r>
          </a:p>
          <a:p>
            <a:pPr>
              <a:spcAft>
                <a:spcPts val="1200"/>
              </a:spcAft>
            </a:pPr>
            <a:r>
              <a:rPr lang="en-US" sz="2800" dirty="0" smtClean="0"/>
              <a:t>You </a:t>
            </a:r>
            <a:r>
              <a:rPr lang="en-US" sz="2800" dirty="0"/>
              <a:t>are </a:t>
            </a:r>
            <a:r>
              <a:rPr lang="en-US" sz="2800" dirty="0" smtClean="0"/>
              <a:t>reviewing and improving </a:t>
            </a:r>
            <a:r>
              <a:rPr lang="en-US" sz="2800" dirty="0"/>
              <a:t>what you have developed.</a:t>
            </a:r>
          </a:p>
          <a:p>
            <a:endParaRPr lang="it-IT" sz="2800" dirty="0"/>
          </a:p>
        </p:txBody>
      </p:sp>
    </p:spTree>
    <p:extLst>
      <p:ext uri="{BB962C8B-B14F-4D97-AF65-F5344CB8AC3E}">
        <p14:creationId xmlns:p14="http://schemas.microsoft.com/office/powerpoint/2010/main" val="1101831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74836" y="1288025"/>
            <a:ext cx="10496977" cy="3939540"/>
          </a:xfrm>
          <a:prstGeom prst="rect">
            <a:avLst/>
          </a:prstGeom>
          <a:noFill/>
        </p:spPr>
        <p:txBody>
          <a:bodyPr wrap="square" rtlCol="0">
            <a:spAutoFit/>
          </a:bodyPr>
          <a:lstStyle/>
          <a:p>
            <a:r>
              <a:rPr lang="en-US" sz="3200" b="1" dirty="0"/>
              <a:t>The Tourism Product Concept </a:t>
            </a:r>
            <a:r>
              <a:rPr lang="en-US" sz="3200" b="1" dirty="0" smtClean="0"/>
              <a:t>Template</a:t>
            </a:r>
          </a:p>
          <a:p>
            <a:endParaRPr lang="en-US" sz="2000" b="1" dirty="0"/>
          </a:p>
          <a:p>
            <a:pPr>
              <a:spcAft>
                <a:spcPts val="1200"/>
              </a:spcAft>
            </a:pPr>
            <a:r>
              <a:rPr lang="en-US" sz="2800" dirty="0"/>
              <a:t>You will use </a:t>
            </a:r>
            <a:r>
              <a:rPr lang="en-US" sz="2800" dirty="0" smtClean="0"/>
              <a:t>the </a:t>
            </a:r>
            <a:r>
              <a:rPr lang="en-US" sz="2800" dirty="0"/>
              <a:t>structured template to:</a:t>
            </a:r>
          </a:p>
          <a:p>
            <a:pPr marL="457200" indent="-457200">
              <a:spcAft>
                <a:spcPts val="600"/>
              </a:spcAft>
              <a:buFont typeface="Arial" panose="020B0604020202020204" pitchFamily="34" charset="0"/>
              <a:buChar char="•"/>
            </a:pPr>
            <a:r>
              <a:rPr lang="en-US" sz="2800" dirty="0" smtClean="0"/>
              <a:t>check </a:t>
            </a:r>
            <a:r>
              <a:rPr lang="en-US" sz="2800" dirty="0"/>
              <a:t>completeness</a:t>
            </a:r>
          </a:p>
          <a:p>
            <a:pPr marL="457200" indent="-457200">
              <a:spcAft>
                <a:spcPts val="600"/>
              </a:spcAft>
              <a:buFont typeface="Arial" panose="020B0604020202020204" pitchFamily="34" charset="0"/>
              <a:buChar char="•"/>
            </a:pPr>
            <a:r>
              <a:rPr lang="en-US" sz="2800" dirty="0" smtClean="0"/>
              <a:t>identify </a:t>
            </a:r>
            <a:r>
              <a:rPr lang="en-US" sz="2800" dirty="0"/>
              <a:t>missing elements</a:t>
            </a:r>
          </a:p>
          <a:p>
            <a:pPr marL="457200" indent="-457200">
              <a:spcAft>
                <a:spcPts val="1200"/>
              </a:spcAft>
              <a:buFont typeface="Arial" panose="020B0604020202020204" pitchFamily="34" charset="0"/>
              <a:buChar char="•"/>
            </a:pPr>
            <a:r>
              <a:rPr lang="en-US" sz="2800" dirty="0" smtClean="0"/>
              <a:t>prepare </a:t>
            </a:r>
            <a:r>
              <a:rPr lang="en-US" sz="2800" dirty="0"/>
              <a:t>your final presentation</a:t>
            </a:r>
          </a:p>
          <a:p>
            <a:r>
              <a:rPr lang="en-US" sz="2800" dirty="0"/>
              <a:t>The template will guide you step by step.</a:t>
            </a:r>
          </a:p>
          <a:p>
            <a:endParaRPr lang="it-IT" sz="2800" dirty="0"/>
          </a:p>
        </p:txBody>
      </p:sp>
      <p:pic>
        <p:nvPicPr>
          <p:cNvPr id="2" name="Immagine 1"/>
          <p:cNvPicPr>
            <a:picLocks noChangeAspect="1"/>
          </p:cNvPicPr>
          <p:nvPr/>
        </p:nvPicPr>
        <p:blipFill>
          <a:blip r:embed="rId3"/>
          <a:stretch>
            <a:fillRect/>
          </a:stretch>
        </p:blipFill>
        <p:spPr>
          <a:xfrm>
            <a:off x="7573819" y="1911926"/>
            <a:ext cx="4136540" cy="4424220"/>
          </a:xfrm>
          <a:prstGeom prst="rect">
            <a:avLst/>
          </a:prstGeom>
        </p:spPr>
      </p:pic>
    </p:spTree>
    <p:extLst>
      <p:ext uri="{BB962C8B-B14F-4D97-AF65-F5344CB8AC3E}">
        <p14:creationId xmlns:p14="http://schemas.microsoft.com/office/powerpoint/2010/main" val="25261825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4185761"/>
          </a:xfrm>
          <a:prstGeom prst="rect">
            <a:avLst/>
          </a:prstGeom>
          <a:noFill/>
        </p:spPr>
        <p:txBody>
          <a:bodyPr wrap="square" rtlCol="0">
            <a:spAutoFit/>
          </a:bodyPr>
          <a:lstStyle/>
          <a:p>
            <a:r>
              <a:rPr lang="en-US" sz="3200" b="1" dirty="0"/>
              <a:t>The Tourism Product Concept Template</a:t>
            </a:r>
          </a:p>
          <a:p>
            <a:endParaRPr lang="en-US" sz="2800" dirty="0" smtClean="0"/>
          </a:p>
          <a:p>
            <a:endParaRPr lang="en-GB" sz="2800" b="1" dirty="0" smtClean="0"/>
          </a:p>
          <a:p>
            <a:pPr>
              <a:spcAft>
                <a:spcPts val="600"/>
              </a:spcAft>
            </a:pPr>
            <a:r>
              <a:rPr lang="en-GB" sz="2800" b="1" dirty="0" smtClean="0"/>
              <a:t>1</a:t>
            </a:r>
            <a:r>
              <a:rPr lang="en-GB" sz="2800" b="1" dirty="0"/>
              <a:t>. Tourism product title</a:t>
            </a:r>
            <a:endParaRPr lang="it-IT" sz="2800" dirty="0"/>
          </a:p>
          <a:p>
            <a:r>
              <a:rPr lang="en-GB" sz="2800" dirty="0"/>
              <a:t>Provide a clear and engaging title for your tourism product.</a:t>
            </a:r>
            <a:endParaRPr lang="it-IT" sz="2800" dirty="0"/>
          </a:p>
          <a:p>
            <a:endParaRPr lang="en-GB" sz="2800" b="1" dirty="0" smtClean="0"/>
          </a:p>
          <a:p>
            <a:endParaRPr lang="en-GB" sz="2800" b="1" dirty="0"/>
          </a:p>
          <a:p>
            <a:pPr>
              <a:spcAft>
                <a:spcPts val="600"/>
              </a:spcAft>
            </a:pPr>
            <a:r>
              <a:rPr lang="en-GB" sz="2800" b="1" dirty="0" smtClean="0"/>
              <a:t>2</a:t>
            </a:r>
            <a:r>
              <a:rPr lang="en-GB" sz="2800" b="1" dirty="0"/>
              <a:t>. Area where the tourism product is experienced </a:t>
            </a:r>
            <a:endParaRPr lang="it-IT" sz="2800" dirty="0"/>
          </a:p>
          <a:p>
            <a:r>
              <a:rPr lang="en-GB" sz="2800" dirty="0"/>
              <a:t>Provide a brief description of the area you selected</a:t>
            </a:r>
            <a:endParaRPr lang="it-IT" sz="2800" dirty="0"/>
          </a:p>
        </p:txBody>
      </p:sp>
    </p:spTree>
    <p:extLst>
      <p:ext uri="{BB962C8B-B14F-4D97-AF65-F5344CB8AC3E}">
        <p14:creationId xmlns:p14="http://schemas.microsoft.com/office/powerpoint/2010/main" val="299906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4924425"/>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600"/>
              </a:spcAft>
            </a:pPr>
            <a:r>
              <a:rPr lang="en-US" sz="2800" b="1" dirty="0" smtClean="0"/>
              <a:t>3</a:t>
            </a:r>
            <a:r>
              <a:rPr lang="en-US" sz="2800" b="1" dirty="0"/>
              <a:t>. Tourism product statement</a:t>
            </a:r>
          </a:p>
          <a:p>
            <a:pPr>
              <a:spcAft>
                <a:spcPts val="600"/>
              </a:spcAft>
            </a:pPr>
            <a:r>
              <a:rPr lang="en-US" sz="2800" dirty="0" smtClean="0"/>
              <a:t>Provide the </a:t>
            </a:r>
            <a:r>
              <a:rPr lang="en-US" sz="2800" dirty="0"/>
              <a:t>description of your tourism product.</a:t>
            </a:r>
          </a:p>
          <a:p>
            <a:pPr>
              <a:spcAft>
                <a:spcPts val="600"/>
              </a:spcAft>
            </a:pPr>
            <a:r>
              <a:rPr lang="en-US" sz="2800" dirty="0"/>
              <a:t>Ensure that it clearly explains:</a:t>
            </a:r>
          </a:p>
          <a:p>
            <a:pPr>
              <a:spcAft>
                <a:spcPts val="600"/>
              </a:spcAft>
            </a:pPr>
            <a:r>
              <a:rPr lang="en-US" sz="2800" dirty="0"/>
              <a:t>• what the experience is</a:t>
            </a:r>
          </a:p>
          <a:p>
            <a:pPr>
              <a:spcAft>
                <a:spcPts val="600"/>
              </a:spcAft>
            </a:pPr>
            <a:r>
              <a:rPr lang="en-US" sz="2800" dirty="0"/>
              <a:t>• where it takes place</a:t>
            </a:r>
          </a:p>
          <a:p>
            <a:pPr>
              <a:spcAft>
                <a:spcPts val="600"/>
              </a:spcAft>
            </a:pPr>
            <a:r>
              <a:rPr lang="en-US" sz="2800" dirty="0"/>
              <a:t>• what makes it meaningful and attractive for visitors</a:t>
            </a:r>
          </a:p>
          <a:p>
            <a:endParaRPr lang="en-US" sz="2800" dirty="0"/>
          </a:p>
          <a:p>
            <a:endParaRPr lang="en-US" sz="2800" dirty="0" smtClean="0"/>
          </a:p>
        </p:txBody>
      </p:sp>
    </p:spTree>
    <p:extLst>
      <p:ext uri="{BB962C8B-B14F-4D97-AF65-F5344CB8AC3E}">
        <p14:creationId xmlns:p14="http://schemas.microsoft.com/office/powerpoint/2010/main" val="3673132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4262705"/>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smtClean="0"/>
              <a:t>4. Target visitors</a:t>
            </a:r>
            <a:endParaRPr lang="en-US" sz="2800" b="1" dirty="0"/>
          </a:p>
          <a:p>
            <a:r>
              <a:rPr lang="en-US" sz="2800" dirty="0" smtClean="0"/>
              <a:t>Identify the </a:t>
            </a:r>
            <a:r>
              <a:rPr lang="en-US" sz="2800" dirty="0"/>
              <a:t>main target group for your tourism product.</a:t>
            </a:r>
          </a:p>
          <a:p>
            <a:endParaRPr lang="en-US" sz="2800" dirty="0"/>
          </a:p>
          <a:p>
            <a:r>
              <a:rPr lang="en-US" sz="2800" dirty="0"/>
              <a:t>Specify the key characteristics of the identified target demand profile</a:t>
            </a:r>
          </a:p>
          <a:p>
            <a:endParaRPr lang="en-US" sz="2800" dirty="0"/>
          </a:p>
          <a:p>
            <a:r>
              <a:rPr lang="en-US" sz="2800" dirty="0"/>
              <a:t>Why is this tourism product suitable for this target group?</a:t>
            </a:r>
          </a:p>
          <a:p>
            <a:endParaRPr lang="en-US" sz="2800" dirty="0"/>
          </a:p>
        </p:txBody>
      </p:sp>
    </p:spTree>
    <p:extLst>
      <p:ext uri="{BB962C8B-B14F-4D97-AF65-F5344CB8AC3E}">
        <p14:creationId xmlns:p14="http://schemas.microsoft.com/office/powerpoint/2010/main" val="1425585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4293483"/>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a:t>5. Intangible Cultural Heritage element (core of the tourism product)</a:t>
            </a:r>
          </a:p>
          <a:p>
            <a:pPr>
              <a:spcAft>
                <a:spcPts val="1800"/>
              </a:spcAft>
            </a:pPr>
            <a:r>
              <a:rPr lang="en-US" sz="2800" dirty="0" smtClean="0"/>
              <a:t>Describe the </a:t>
            </a:r>
            <a:r>
              <a:rPr lang="en-US" sz="2800" dirty="0"/>
              <a:t>ICH element at the core of your tourism product.</a:t>
            </a:r>
          </a:p>
          <a:p>
            <a:pPr>
              <a:spcAft>
                <a:spcPts val="1800"/>
              </a:spcAft>
            </a:pPr>
            <a:r>
              <a:rPr lang="en-US" sz="2800" dirty="0"/>
              <a:t>Cultural practice, tradition, or knowledge </a:t>
            </a:r>
            <a:r>
              <a:rPr lang="en-US" sz="2800" dirty="0" smtClean="0"/>
              <a:t>involved</a:t>
            </a:r>
            <a:endParaRPr lang="en-US" sz="2800" dirty="0"/>
          </a:p>
          <a:p>
            <a:pPr>
              <a:spcAft>
                <a:spcPts val="1800"/>
              </a:spcAft>
            </a:pPr>
            <a:r>
              <a:rPr lang="en-US" sz="2800" dirty="0" smtClean="0"/>
              <a:t>How </a:t>
            </a:r>
            <a:r>
              <a:rPr lang="en-US" sz="2800" dirty="0"/>
              <a:t>will visitors experience this intangible cultural heritage element</a:t>
            </a:r>
            <a:r>
              <a:rPr lang="en-US" sz="2800" dirty="0" smtClean="0"/>
              <a:t>?</a:t>
            </a:r>
            <a:endParaRPr lang="en-US" sz="2800" dirty="0"/>
          </a:p>
        </p:txBody>
      </p:sp>
    </p:spTree>
    <p:extLst>
      <p:ext uri="{BB962C8B-B14F-4D97-AF65-F5344CB8AC3E}">
        <p14:creationId xmlns:p14="http://schemas.microsoft.com/office/powerpoint/2010/main" val="2935495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1065601" y="608910"/>
            <a:ext cx="10134220" cy="5616922"/>
          </a:xfrm>
          <a:prstGeom prst="rect">
            <a:avLst/>
          </a:prstGeom>
          <a:noFill/>
        </p:spPr>
        <p:txBody>
          <a:bodyPr wrap="square" rtlCol="0">
            <a:spAutoFit/>
          </a:bodyPr>
          <a:lstStyle/>
          <a:p>
            <a:r>
              <a:rPr lang="en-US" sz="3200" b="1" dirty="0"/>
              <a:t>The Tourism Product Concept Template</a:t>
            </a:r>
          </a:p>
          <a:p>
            <a:endParaRPr lang="en-US" sz="2800" dirty="0" smtClean="0"/>
          </a:p>
          <a:p>
            <a:pPr>
              <a:spcAft>
                <a:spcPts val="1800"/>
              </a:spcAft>
            </a:pPr>
            <a:r>
              <a:rPr lang="en-US" sz="2800" b="1" dirty="0"/>
              <a:t>6. Experience and activities (based on the cultural heritage element)</a:t>
            </a:r>
          </a:p>
          <a:p>
            <a:pPr>
              <a:spcAft>
                <a:spcPts val="1800"/>
              </a:spcAft>
            </a:pPr>
            <a:r>
              <a:rPr lang="en-US" sz="2800" dirty="0" smtClean="0"/>
              <a:t>Describe the </a:t>
            </a:r>
            <a:r>
              <a:rPr lang="en-US" sz="2800" dirty="0"/>
              <a:t>visitor experience and activities.</a:t>
            </a:r>
          </a:p>
          <a:p>
            <a:pPr>
              <a:spcAft>
                <a:spcPts val="1800"/>
              </a:spcAft>
            </a:pPr>
            <a:r>
              <a:rPr lang="en-US" sz="2800" dirty="0"/>
              <a:t>List the main activities included in the </a:t>
            </a:r>
            <a:r>
              <a:rPr lang="en-US" sz="2800" dirty="0" smtClean="0"/>
              <a:t>experience</a:t>
            </a:r>
          </a:p>
          <a:p>
            <a:pPr>
              <a:spcAft>
                <a:spcPts val="1800"/>
              </a:spcAft>
            </a:pPr>
            <a:endParaRPr lang="en-US" sz="2800" dirty="0"/>
          </a:p>
          <a:p>
            <a:pPr>
              <a:spcAft>
                <a:spcPts val="1800"/>
              </a:spcAft>
            </a:pPr>
            <a:r>
              <a:rPr lang="en-GB" sz="2800" b="1" dirty="0"/>
              <a:t>7. List the main local stakeholder and partner involved in the experience</a:t>
            </a:r>
            <a:endParaRPr lang="it-IT" sz="2800" dirty="0"/>
          </a:p>
          <a:p>
            <a:pPr>
              <a:spcAft>
                <a:spcPts val="1800"/>
              </a:spcAft>
            </a:pPr>
            <a:endParaRPr lang="en-US" sz="2800" dirty="0"/>
          </a:p>
        </p:txBody>
      </p:sp>
    </p:spTree>
    <p:extLst>
      <p:ext uri="{BB962C8B-B14F-4D97-AF65-F5344CB8AC3E}">
        <p14:creationId xmlns:p14="http://schemas.microsoft.com/office/powerpoint/2010/main" val="2697962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cka">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5625CA4949FD459A04656ECB39CAD0" ma:contentTypeVersion="12" ma:contentTypeDescription="Create a new document." ma:contentTypeScope="" ma:versionID="ba368d2b392761342ca93720cfff5ce4">
  <xsd:schema xmlns:xsd="http://www.w3.org/2001/XMLSchema" xmlns:xs="http://www.w3.org/2001/XMLSchema" xmlns:p="http://schemas.microsoft.com/office/2006/metadata/properties" xmlns:ns2="79bdc472-8c15-44a4-8402-5a4738d41b85" xmlns:ns3="f83a81d3-c099-4ff3-85b8-0382f338cfda" targetNamespace="http://schemas.microsoft.com/office/2006/metadata/properties" ma:root="true" ma:fieldsID="2db2ccbc0b771354bb4b75c9c2c77c88" ns2:_="" ns3:_="">
    <xsd:import namespace="79bdc472-8c15-44a4-8402-5a4738d41b85"/>
    <xsd:import namespace="f83a81d3-c099-4ff3-85b8-0382f338cfd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bdc472-8c15-44a4-8402-5a4738d41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60e0b2-97a8-4744-93ce-52f89bbfc05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83a81d3-c099-4ff3-85b8-0382f338cfd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a5ba411-1be7-498a-b038-0f9affcbfda4}" ma:internalName="TaxCatchAll" ma:showField="CatchAllData" ma:web="f83a81d3-c099-4ff3-85b8-0382f338cf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bdc472-8c15-44a4-8402-5a4738d41b85">
      <Terms xmlns="http://schemas.microsoft.com/office/infopath/2007/PartnerControls"/>
    </lcf76f155ced4ddcb4097134ff3c332f>
    <TaxCatchAll xmlns="f83a81d3-c099-4ff3-85b8-0382f338cfda" xsi:nil="true"/>
  </documentManagement>
</p:properties>
</file>

<file path=customXml/itemProps1.xml><?xml version="1.0" encoding="utf-8"?>
<ds:datastoreItem xmlns:ds="http://schemas.openxmlformats.org/officeDocument/2006/customXml" ds:itemID="{18B08811-A84C-4615-9DBB-978881C9E3D3}"/>
</file>

<file path=customXml/itemProps2.xml><?xml version="1.0" encoding="utf-8"?>
<ds:datastoreItem xmlns:ds="http://schemas.openxmlformats.org/officeDocument/2006/customXml" ds:itemID="{660F6117-07DC-4D88-8F37-E70908813103}">
  <ds:schemaRefs>
    <ds:schemaRef ds:uri="http://schemas.microsoft.com/sharepoint/v3/contenttype/forms"/>
  </ds:schemaRefs>
</ds:datastoreItem>
</file>

<file path=customXml/itemProps3.xml><?xml version="1.0" encoding="utf-8"?>
<ds:datastoreItem xmlns:ds="http://schemas.openxmlformats.org/officeDocument/2006/customXml" ds:itemID="{77F04CEE-9EA6-4572-B2F1-5EDC9E0D7E18}">
  <ds:schemaRefs>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f83a81d3-c099-4ff3-85b8-0382f338cfda"/>
    <ds:schemaRef ds:uri="http://schemas.openxmlformats.org/package/2006/metadata/core-properties"/>
    <ds:schemaRef ds:uri="http://purl.org/dc/dcmitype/"/>
    <ds:schemaRef ds:uri="http://schemas.microsoft.com/office/2006/metadata/properties"/>
    <ds:schemaRef ds:uri="79bdc472-8c15-44a4-8402-5a4738d41b85"/>
  </ds:schemaRefs>
</ds:datastoreItem>
</file>

<file path=docProps/app.xml><?xml version="1.0" encoding="utf-8"?>
<Properties xmlns="http://schemas.openxmlformats.org/officeDocument/2006/extended-properties" xmlns:vt="http://schemas.openxmlformats.org/officeDocument/2006/docPropsVTypes">
  <Template>TM10001106[[fn=Bricka]]</Template>
  <TotalTime>1896</TotalTime>
  <Words>664</Words>
  <Application>Microsoft Office PowerPoint</Application>
  <PresentationFormat>Widescreen</PresentationFormat>
  <Paragraphs>124</Paragraphs>
  <Slides>17</Slides>
  <Notes>17</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Aptos</vt:lpstr>
      <vt:lpstr>Arial</vt:lpstr>
      <vt:lpstr>Calibri</vt:lpstr>
      <vt:lpstr>Gill Sans MT</vt:lpstr>
      <vt:lpstr>Impact</vt:lpstr>
      <vt:lpstr>Bricka</vt:lpstr>
      <vt:lpstr>#ASenseofEU - Training Mobility in Italy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Helena Kuhlefelt</dc:creator>
  <cp:lastModifiedBy>Account Microsoft</cp:lastModifiedBy>
  <cp:revision>149</cp:revision>
  <dcterms:created xsi:type="dcterms:W3CDTF">2025-12-19T09:46:02Z</dcterms:created>
  <dcterms:modified xsi:type="dcterms:W3CDTF">2026-03-26T14:54:33Z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0x0101002A5625CA4949FD459A04656ECB39CAD0</vt:lpwstr>
  </property>
</Properties>
</file>