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60" r:id="rId7"/>
    <p:sldId id="261" r:id="rId8"/>
    <p:sldId id="258" r:id="rId9"/>
    <p:sldId id="259" r:id="rId10"/>
    <p:sldId id="262" r:id="rId11"/>
    <p:sldId id="266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59" d="100"/>
          <a:sy n="59" d="100"/>
        </p:scale>
        <p:origin x="8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Substituent dată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716B6-3EDB-471C-96A3-E2369D3F2B06}" type="datetimeFigureOut">
              <a:rPr lang="ro-RO" smtClean="0"/>
              <a:t>03.05.2026</a:t>
            </a:fld>
            <a:endParaRPr lang="ro-RO"/>
          </a:p>
        </p:txBody>
      </p:sp>
      <p:sp>
        <p:nvSpPr>
          <p:cNvPr id="4" name="Substituent imagine diapozitiv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Substituent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74E7D-524E-43AD-A50C-E76DE7BEE61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73757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A74E7D-524E-43AD-A50C-E76DE7BEE61A}" type="slidenum">
              <a:rPr lang="ro-RO" smtClean="0"/>
              <a:t>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2724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D91B3E-FDC5-A5C4-2C3C-DF26FB9C16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RO" dirty="0"/>
              <a:t>The </a:t>
            </a:r>
            <a:r>
              <a:rPr lang="ro-RO" dirty="0" err="1"/>
              <a:t>Invisible</a:t>
            </a:r>
            <a:r>
              <a:rPr lang="ro-RO" dirty="0"/>
              <a:t> </a:t>
            </a:r>
            <a:r>
              <a:rPr lang="ro-RO" dirty="0" err="1"/>
              <a:t>Map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90545E8-0755-10B3-CBCB-4439693141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5045" y="5759612"/>
            <a:ext cx="8045373" cy="742279"/>
          </a:xfrm>
        </p:spPr>
        <p:txBody>
          <a:bodyPr>
            <a:noAutofit/>
          </a:bodyPr>
          <a:lstStyle/>
          <a:p>
            <a:r>
              <a:rPr lang="ro-RO" dirty="0" err="1"/>
              <a:t>How</a:t>
            </a:r>
            <a:r>
              <a:rPr lang="ro-RO" dirty="0"/>
              <a:t> </a:t>
            </a:r>
            <a:r>
              <a:rPr lang="ro-RO" dirty="0" err="1"/>
              <a:t>the</a:t>
            </a:r>
            <a:r>
              <a:rPr lang="ro-RO" dirty="0"/>
              <a:t> </a:t>
            </a:r>
            <a:r>
              <a:rPr lang="ro-RO" dirty="0" err="1"/>
              <a:t>Intangible</a:t>
            </a:r>
            <a:r>
              <a:rPr lang="ro-RO" dirty="0"/>
              <a:t> cultural </a:t>
            </a:r>
            <a:r>
              <a:rPr lang="ro-RO" dirty="0" err="1"/>
              <a:t>heritage</a:t>
            </a:r>
            <a:r>
              <a:rPr lang="ro-RO" dirty="0"/>
              <a:t> </a:t>
            </a:r>
            <a:r>
              <a:rPr lang="ro-RO" dirty="0" err="1"/>
              <a:t>shapes</a:t>
            </a:r>
            <a:r>
              <a:rPr lang="ro-RO" dirty="0"/>
              <a:t> </a:t>
            </a:r>
            <a:r>
              <a:rPr lang="ro-RO" dirty="0" err="1"/>
              <a:t>the</a:t>
            </a:r>
            <a:r>
              <a:rPr lang="ro-RO" dirty="0"/>
              <a:t> </a:t>
            </a:r>
            <a:r>
              <a:rPr lang="ro-RO" dirty="0" err="1"/>
              <a:t>identity</a:t>
            </a:r>
            <a:r>
              <a:rPr lang="ro-RO" dirty="0"/>
              <a:t> </a:t>
            </a:r>
            <a:r>
              <a:rPr lang="ro-RO" dirty="0" err="1"/>
              <a:t>and</a:t>
            </a:r>
            <a:r>
              <a:rPr lang="ro-RO" dirty="0"/>
              <a:t> </a:t>
            </a:r>
            <a:r>
              <a:rPr lang="ro-RO" dirty="0" err="1"/>
              <a:t>enforces</a:t>
            </a:r>
            <a:r>
              <a:rPr lang="ro-RO" dirty="0"/>
              <a:t> </a:t>
            </a:r>
            <a:r>
              <a:rPr lang="ro-RO" dirty="0" err="1"/>
              <a:t>the</a:t>
            </a:r>
            <a:r>
              <a:rPr lang="ro-RO" dirty="0"/>
              <a:t> </a:t>
            </a:r>
            <a:r>
              <a:rPr lang="ro-RO" dirty="0" err="1"/>
              <a:t>sense</a:t>
            </a:r>
            <a:r>
              <a:rPr lang="ro-RO" dirty="0"/>
              <a:t> of </a:t>
            </a:r>
            <a:r>
              <a:rPr lang="ro-RO" dirty="0" err="1"/>
              <a:t>belonging</a:t>
            </a:r>
            <a:r>
              <a:rPr lang="ro-RO" dirty="0"/>
              <a:t> </a:t>
            </a:r>
            <a:r>
              <a:rPr lang="ro-RO" dirty="0" err="1"/>
              <a:t>to</a:t>
            </a:r>
            <a:r>
              <a:rPr lang="ro-RO" dirty="0"/>
              <a:t> a </a:t>
            </a:r>
            <a:r>
              <a:rPr lang="ro-RO" dirty="0" err="1"/>
              <a:t>communit</a:t>
            </a:r>
            <a:r>
              <a:rPr lang="en-GB" dirty="0"/>
              <a:t>y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0713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08418F1C-78E4-04A9-C5B5-0F76526EF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4"/>
            <a:ext cx="10178322" cy="5575503"/>
          </a:xfrm>
        </p:spPr>
        <p:txBody>
          <a:bodyPr>
            <a:normAutofit/>
          </a:bodyPr>
          <a:lstStyle/>
          <a:p>
            <a:r>
              <a:rPr lang="en-US" dirty="0"/>
              <a:t>Closing thought:</a:t>
            </a:r>
            <a:br>
              <a:rPr lang="en-US" dirty="0"/>
            </a:br>
            <a:br>
              <a:rPr lang="en-US" dirty="0"/>
            </a:br>
            <a:r>
              <a:rPr lang="ro-RO" dirty="0"/>
              <a:t>"</a:t>
            </a:r>
            <a:r>
              <a:rPr lang="ro-RO" dirty="0" err="1"/>
              <a:t>To</a:t>
            </a:r>
            <a:r>
              <a:rPr lang="ro-RO" dirty="0"/>
              <a:t> </a:t>
            </a:r>
            <a:r>
              <a:rPr lang="ro-RO" dirty="0" err="1"/>
              <a:t>save</a:t>
            </a:r>
            <a:r>
              <a:rPr lang="ro-RO" dirty="0"/>
              <a:t> a place, </a:t>
            </a:r>
            <a:r>
              <a:rPr lang="ro-RO" dirty="0" err="1"/>
              <a:t>you</a:t>
            </a:r>
            <a:r>
              <a:rPr lang="ro-RO" dirty="0"/>
              <a:t> must </a:t>
            </a:r>
            <a:r>
              <a:rPr lang="ro-RO" dirty="0" err="1"/>
              <a:t>save</a:t>
            </a:r>
            <a:r>
              <a:rPr lang="ro-RO" dirty="0"/>
              <a:t> </a:t>
            </a:r>
            <a:r>
              <a:rPr lang="ro-RO" dirty="0" err="1"/>
              <a:t>its</a:t>
            </a:r>
            <a:r>
              <a:rPr lang="ro-RO" dirty="0"/>
              <a:t> </a:t>
            </a:r>
            <a:r>
              <a:rPr lang="ro-RO" dirty="0" err="1"/>
              <a:t>stories</a:t>
            </a:r>
            <a:r>
              <a:rPr lang="ro-RO" dirty="0"/>
              <a:t>."</a:t>
            </a:r>
          </a:p>
        </p:txBody>
      </p:sp>
    </p:spTree>
    <p:extLst>
      <p:ext uri="{BB962C8B-B14F-4D97-AF65-F5344CB8AC3E}">
        <p14:creationId xmlns:p14="http://schemas.microsoft.com/office/powerpoint/2010/main" val="572575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E35D3EB-4B9C-0FAD-0E86-194D5BF9C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Defining the </a:t>
            </a:r>
            <a:r>
              <a:rPr lang="en-US" dirty="0"/>
              <a:t>“vibe”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9C534B7D-BCB8-DAA0-089A-8E1D8A54A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dirty="0"/>
              <a:t>Tangible versus intangible heritage – which is which, which is easier to preserve, what story conveys each of them</a:t>
            </a:r>
          </a:p>
          <a:p>
            <a:r>
              <a:rPr lang="en-US" sz="3200" b="1" dirty="0"/>
              <a:t>Living heritage – it only exists if people are doing it right now. If the knowledge or the will to perform it is lost, then we cannot talk about living heritage anymore. </a:t>
            </a:r>
            <a:endParaRPr lang="ro-RO" sz="3200" b="1" dirty="0"/>
          </a:p>
        </p:txBody>
      </p:sp>
    </p:spTree>
    <p:extLst>
      <p:ext uri="{BB962C8B-B14F-4D97-AF65-F5344CB8AC3E}">
        <p14:creationId xmlns:p14="http://schemas.microsoft.com/office/powerpoint/2010/main" val="3792039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A336490-C9FC-6D75-ADA4-A5B4123AF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903616"/>
          </a:xfrm>
        </p:spPr>
        <p:txBody>
          <a:bodyPr>
            <a:normAutofit fontScale="90000"/>
          </a:bodyPr>
          <a:lstStyle/>
          <a:p>
            <a:r>
              <a:rPr lang="ro-RO" b="1" dirty="0" err="1"/>
              <a:t>Beyond</a:t>
            </a:r>
            <a:r>
              <a:rPr lang="ro-RO" b="1" dirty="0"/>
              <a:t> Stone </a:t>
            </a:r>
            <a:r>
              <a:rPr lang="ro-RO" b="1" dirty="0" err="1"/>
              <a:t>and</a:t>
            </a:r>
            <a:r>
              <a:rPr lang="ro-RO" b="1" dirty="0"/>
              <a:t> Mortar</a:t>
            </a:r>
            <a:br>
              <a:rPr lang="en-US" b="1" dirty="0"/>
            </a:br>
            <a:br>
              <a:rPr lang="en-US" b="1" dirty="0"/>
            </a:br>
            <a:r>
              <a:rPr lang="en-US" sz="3200" b="1" dirty="0"/>
              <a:t>What makes a place “Real”?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B00F635D-3965-5A1F-2E4E-9D6445EA57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4071937"/>
          </a:xfrm>
        </p:spPr>
        <p:txBody>
          <a:bodyPr/>
          <a:lstStyle/>
          <a:p>
            <a:pPr marL="0" indent="0">
              <a:buNone/>
            </a:pPr>
            <a:endParaRPr lang="ro-RO" dirty="0"/>
          </a:p>
          <a:p>
            <a:pPr lvl="0"/>
            <a:r>
              <a:rPr lang="ro-RO" sz="2800" b="1" dirty="0" err="1"/>
              <a:t>Tangible</a:t>
            </a:r>
            <a:r>
              <a:rPr lang="ro-RO" sz="2800" b="1" dirty="0"/>
              <a:t> </a:t>
            </a:r>
            <a:r>
              <a:rPr lang="ro-RO" sz="2800" b="1" dirty="0" err="1"/>
              <a:t>Heritage</a:t>
            </a:r>
            <a:r>
              <a:rPr lang="ro-RO" sz="2800" b="1" dirty="0"/>
              <a:t>:</a:t>
            </a:r>
            <a:r>
              <a:rPr lang="ro-RO" sz="2800" dirty="0"/>
              <a:t> The </a:t>
            </a:r>
            <a:r>
              <a:rPr lang="ro-RO" sz="2800" dirty="0" err="1"/>
              <a:t>physical</a:t>
            </a:r>
            <a:r>
              <a:rPr lang="ro-RO" sz="2800" dirty="0"/>
              <a:t> "Hardware" (</a:t>
            </a:r>
            <a:r>
              <a:rPr lang="ro-RO" sz="2800" dirty="0" err="1"/>
              <a:t>buildings</a:t>
            </a:r>
            <a:r>
              <a:rPr lang="ro-RO" sz="2800" dirty="0"/>
              <a:t>, </a:t>
            </a:r>
            <a:r>
              <a:rPr lang="ro-RO" sz="2800" dirty="0" err="1"/>
              <a:t>monuments</a:t>
            </a:r>
            <a:r>
              <a:rPr lang="ro-RO" sz="2800" dirty="0"/>
              <a:t>, </a:t>
            </a:r>
            <a:r>
              <a:rPr lang="ro-RO" sz="2800" dirty="0" err="1"/>
              <a:t>landscapes</a:t>
            </a:r>
            <a:r>
              <a:rPr lang="ro-RO" sz="2800" dirty="0"/>
              <a:t>).</a:t>
            </a:r>
          </a:p>
          <a:p>
            <a:pPr lvl="0"/>
            <a:r>
              <a:rPr lang="ro-RO" sz="2800" b="1" dirty="0" err="1"/>
              <a:t>Intangible</a:t>
            </a:r>
            <a:r>
              <a:rPr lang="ro-RO" sz="2800" b="1" dirty="0"/>
              <a:t> </a:t>
            </a:r>
            <a:r>
              <a:rPr lang="ro-RO" sz="2800" b="1" dirty="0" err="1"/>
              <a:t>Heritage</a:t>
            </a:r>
            <a:r>
              <a:rPr lang="ro-RO" sz="2800" b="1" dirty="0"/>
              <a:t> (ICH):</a:t>
            </a:r>
            <a:r>
              <a:rPr lang="ro-RO" sz="2800" dirty="0"/>
              <a:t> The cultural "Software" (</a:t>
            </a:r>
            <a:r>
              <a:rPr lang="ro-RO" sz="2800" dirty="0" err="1"/>
              <a:t>knowledge</a:t>
            </a:r>
            <a:r>
              <a:rPr lang="ro-RO" sz="2800" dirty="0"/>
              <a:t>, </a:t>
            </a:r>
            <a:r>
              <a:rPr lang="ro-RO" sz="2800" dirty="0" err="1"/>
              <a:t>meaning</a:t>
            </a:r>
            <a:r>
              <a:rPr lang="ro-RO" sz="2800" dirty="0"/>
              <a:t>, </a:t>
            </a:r>
            <a:r>
              <a:rPr lang="ro-RO" sz="2800" dirty="0" err="1"/>
              <a:t>and</a:t>
            </a:r>
            <a:r>
              <a:rPr lang="ro-RO" sz="2800" dirty="0"/>
              <a:t> </a:t>
            </a:r>
            <a:r>
              <a:rPr lang="ro-RO" sz="2800" dirty="0" err="1"/>
              <a:t>practices</a:t>
            </a:r>
            <a:r>
              <a:rPr lang="ro-RO" sz="2800" dirty="0"/>
              <a:t>).</a:t>
            </a:r>
          </a:p>
          <a:p>
            <a:pPr lvl="0"/>
            <a:r>
              <a:rPr lang="ro-RO" sz="2800" b="1" dirty="0"/>
              <a:t>The Core </a:t>
            </a:r>
            <a:r>
              <a:rPr lang="ro-RO" sz="2800" b="1" dirty="0" err="1"/>
              <a:t>Thesis</a:t>
            </a:r>
            <a:r>
              <a:rPr lang="ro-RO" sz="2800" b="1" dirty="0"/>
              <a:t>:</a:t>
            </a:r>
            <a:r>
              <a:rPr lang="ro-RO" sz="2800" dirty="0"/>
              <a:t> A place </a:t>
            </a:r>
            <a:r>
              <a:rPr lang="ro-RO" sz="2800" dirty="0" err="1"/>
              <a:t>is</a:t>
            </a:r>
            <a:r>
              <a:rPr lang="ro-RO" sz="2800" dirty="0"/>
              <a:t> </a:t>
            </a:r>
            <a:r>
              <a:rPr lang="ro-RO" sz="2800" dirty="0" err="1"/>
              <a:t>not</a:t>
            </a:r>
            <a:r>
              <a:rPr lang="ro-RO" sz="2800" dirty="0"/>
              <a:t> just a coordinate on a </a:t>
            </a:r>
            <a:r>
              <a:rPr lang="ro-RO" sz="2800" dirty="0" err="1"/>
              <a:t>map</a:t>
            </a:r>
            <a:r>
              <a:rPr lang="ro-RO" sz="2800" dirty="0"/>
              <a:t>; it </a:t>
            </a:r>
            <a:r>
              <a:rPr lang="ro-RO" sz="2800" dirty="0" err="1"/>
              <a:t>is</a:t>
            </a:r>
            <a:r>
              <a:rPr lang="ro-RO" sz="2800" dirty="0"/>
              <a:t> a </a:t>
            </a:r>
            <a:r>
              <a:rPr lang="ro-RO" sz="2800" dirty="0" err="1"/>
              <a:t>collection</a:t>
            </a:r>
            <a:r>
              <a:rPr lang="ro-RO" sz="2800" dirty="0"/>
              <a:t> of </a:t>
            </a:r>
            <a:r>
              <a:rPr lang="ro-RO" sz="2800" dirty="0" err="1"/>
              <a:t>lived</a:t>
            </a:r>
            <a:r>
              <a:rPr lang="ro-RO" sz="2800" dirty="0"/>
              <a:t> </a:t>
            </a:r>
            <a:r>
              <a:rPr lang="ro-RO" sz="2800" dirty="0" err="1"/>
              <a:t>experiences</a:t>
            </a:r>
            <a:r>
              <a:rPr lang="ro-RO" sz="2800" dirty="0"/>
              <a:t> </a:t>
            </a:r>
            <a:r>
              <a:rPr lang="ro-RO" sz="2800" dirty="0" err="1"/>
              <a:t>and</a:t>
            </a:r>
            <a:r>
              <a:rPr lang="ro-RO" sz="2800" dirty="0"/>
              <a:t> </a:t>
            </a:r>
            <a:r>
              <a:rPr lang="ro-RO" sz="2800" dirty="0" err="1"/>
              <a:t>shared</a:t>
            </a:r>
            <a:r>
              <a:rPr lang="ro-RO" sz="2800" dirty="0"/>
              <a:t> </a:t>
            </a:r>
            <a:r>
              <a:rPr lang="ro-RO" sz="2800" dirty="0" err="1"/>
              <a:t>memories</a:t>
            </a:r>
            <a:r>
              <a:rPr lang="ro-RO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69549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CA001F77-5B09-12EA-822F-6D0F007B6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DIscussion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79B4D6FF-8EBF-C7D5-D93D-307EB2E8C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sz="3200" b="1" dirty="0" err="1"/>
              <a:t>Think</a:t>
            </a:r>
            <a:r>
              <a:rPr lang="ro-RO" sz="3200" b="1" dirty="0"/>
              <a:t> of a place </a:t>
            </a:r>
            <a:r>
              <a:rPr lang="ro-RO" sz="3200" b="1" dirty="0" err="1"/>
              <a:t>that</a:t>
            </a:r>
            <a:r>
              <a:rPr lang="ro-RO" sz="3200" b="1" dirty="0"/>
              <a:t> </a:t>
            </a:r>
            <a:r>
              <a:rPr lang="ro-RO" sz="3200" b="1" dirty="0" err="1"/>
              <a:t>feels</a:t>
            </a:r>
            <a:r>
              <a:rPr lang="ro-RO" sz="3200" b="1" dirty="0"/>
              <a:t> '</a:t>
            </a:r>
            <a:r>
              <a:rPr lang="ro-RO" sz="3200" b="1" dirty="0" err="1"/>
              <a:t>soulless</a:t>
            </a:r>
            <a:r>
              <a:rPr lang="ro-RO" sz="3200" b="1" dirty="0"/>
              <a:t>.' </a:t>
            </a:r>
            <a:r>
              <a:rPr lang="ro-RO" sz="3200" b="1" dirty="0" err="1"/>
              <a:t>What</a:t>
            </a:r>
            <a:r>
              <a:rPr lang="ro-RO" sz="3200" b="1" dirty="0"/>
              <a:t> </a:t>
            </a:r>
            <a:r>
              <a:rPr lang="ro-RO" sz="3200" b="1" dirty="0" err="1"/>
              <a:t>is</a:t>
            </a:r>
            <a:r>
              <a:rPr lang="ro-RO" sz="3200" b="1" dirty="0"/>
              <a:t> </a:t>
            </a:r>
            <a:r>
              <a:rPr lang="ro-RO" sz="3200" b="1" dirty="0" err="1"/>
              <a:t>missing</a:t>
            </a:r>
            <a:r>
              <a:rPr lang="ro-RO" sz="3200" b="1" dirty="0"/>
              <a:t>?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910959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tăText 4">
            <a:extLst>
              <a:ext uri="{FF2B5EF4-FFF2-40B4-BE49-F238E27FC236}">
                <a16:creationId xmlns:a16="http://schemas.microsoft.com/office/drawing/2014/main" id="{EFD7B774-3E82-0D1C-54B4-96E84A4B7B55}"/>
              </a:ext>
            </a:extLst>
          </p:cNvPr>
          <p:cNvSpPr txBox="1"/>
          <p:nvPr/>
        </p:nvSpPr>
        <p:spPr>
          <a:xfrm>
            <a:off x="1489473" y="612871"/>
            <a:ext cx="9811940" cy="4889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o-RO" sz="32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32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ro-RO" sz="3200" b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Five</a:t>
            </a:r>
            <a:r>
              <a:rPr lang="ro-RO" sz="32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Pillars”</a:t>
            </a:r>
            <a:r>
              <a:rPr lang="ro-RO" sz="32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of Living </a:t>
            </a:r>
            <a:r>
              <a:rPr lang="ro-RO" sz="3200" b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Heritage</a:t>
            </a:r>
            <a:endParaRPr lang="en-US" sz="3200" b="1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ro-RO" sz="3200" b="1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ro-RO" sz="32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Oral </a:t>
            </a:r>
            <a:r>
              <a:rPr lang="ro-RO" sz="3200" b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Traditions</a:t>
            </a:r>
            <a:r>
              <a:rPr lang="ro-RO" sz="32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3200" b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sz="32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3200" b="1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Expressions</a:t>
            </a:r>
            <a:endParaRPr lang="en-US" sz="3200" b="1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r>
              <a:rPr lang="ro-RO" sz="3200" b="1" dirty="0" err="1"/>
              <a:t>Performing</a:t>
            </a:r>
            <a:r>
              <a:rPr lang="ro-RO" sz="3200" b="1" dirty="0"/>
              <a:t> </a:t>
            </a:r>
            <a:r>
              <a:rPr lang="ro-RO" sz="3200" b="1" dirty="0" err="1"/>
              <a:t>Arts</a:t>
            </a:r>
            <a:endParaRPr lang="ro-RO" sz="3200" b="1" dirty="0"/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r>
              <a:rPr lang="ro-RO" sz="3200" b="1" dirty="0"/>
              <a:t>Social </a:t>
            </a:r>
            <a:r>
              <a:rPr lang="ro-RO" sz="3200" b="1" dirty="0" err="1"/>
              <a:t>Practices</a:t>
            </a:r>
            <a:r>
              <a:rPr lang="ro-RO" sz="3200" b="1" dirty="0"/>
              <a:t>, </a:t>
            </a:r>
            <a:r>
              <a:rPr lang="ro-RO" sz="3200" b="1" dirty="0" err="1"/>
              <a:t>Rituals</a:t>
            </a:r>
            <a:r>
              <a:rPr lang="ro-RO" sz="3200" b="1" dirty="0"/>
              <a:t>, </a:t>
            </a:r>
            <a:r>
              <a:rPr lang="ro-RO" sz="3200" b="1" dirty="0" err="1"/>
              <a:t>and</a:t>
            </a:r>
            <a:r>
              <a:rPr lang="ro-RO" sz="3200" b="1" dirty="0"/>
              <a:t> Festive </a:t>
            </a:r>
            <a:r>
              <a:rPr lang="ro-RO" sz="3200" b="1" dirty="0" err="1"/>
              <a:t>Events</a:t>
            </a:r>
            <a:endParaRPr lang="ro-RO" sz="3200" b="1" dirty="0"/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ro-RO" sz="3200" b="1" dirty="0"/>
              <a:t>. Knowledge </a:t>
            </a:r>
            <a:r>
              <a:rPr lang="ro-RO" sz="3200" b="1" dirty="0" err="1"/>
              <a:t>and</a:t>
            </a:r>
            <a:r>
              <a:rPr lang="ro-RO" sz="3200" b="1" dirty="0"/>
              <a:t> </a:t>
            </a:r>
            <a:r>
              <a:rPr lang="ro-RO" sz="3200" b="1" dirty="0" err="1"/>
              <a:t>Practices</a:t>
            </a:r>
            <a:r>
              <a:rPr lang="ro-RO" sz="3200" b="1" dirty="0"/>
              <a:t> </a:t>
            </a:r>
            <a:r>
              <a:rPr lang="ro-RO" sz="3200" b="1" dirty="0" err="1"/>
              <a:t>Concerning</a:t>
            </a:r>
            <a:r>
              <a:rPr lang="ro-RO" sz="3200" b="1" dirty="0"/>
              <a:t> </a:t>
            </a:r>
            <a:r>
              <a:rPr lang="ro-RO" sz="3200" b="1" dirty="0" err="1"/>
              <a:t>Nature</a:t>
            </a:r>
            <a:r>
              <a:rPr lang="ro-RO" sz="3200" b="1" dirty="0"/>
              <a:t> </a:t>
            </a:r>
            <a:r>
              <a:rPr lang="ro-RO" sz="3200" b="1" dirty="0" err="1"/>
              <a:t>and</a:t>
            </a:r>
            <a:r>
              <a:rPr lang="ro-RO" sz="3200" b="1" dirty="0"/>
              <a:t> </a:t>
            </a:r>
            <a:r>
              <a:rPr lang="ro-RO" sz="3200" b="1" dirty="0" err="1"/>
              <a:t>the</a:t>
            </a:r>
            <a:r>
              <a:rPr lang="ro-RO" sz="3200" b="1" dirty="0"/>
              <a:t> </a:t>
            </a:r>
            <a:r>
              <a:rPr lang="ro-RO" sz="3200" b="1" dirty="0" err="1"/>
              <a:t>Universe</a:t>
            </a:r>
            <a:endParaRPr lang="en-US" sz="3200" b="1" dirty="0"/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ro-RO" sz="3200" b="1" dirty="0" err="1"/>
              <a:t>Traditional</a:t>
            </a:r>
            <a:r>
              <a:rPr lang="ro-RO" sz="3200" b="1" dirty="0"/>
              <a:t> </a:t>
            </a:r>
            <a:r>
              <a:rPr lang="ro-RO" sz="3200" b="1" dirty="0" err="1"/>
              <a:t>Craftsmanship</a:t>
            </a:r>
            <a:endParaRPr lang="ro-RO" sz="3200" b="1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340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D4F71023-50D8-D0A5-7D85-580E1E234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32065"/>
          </a:xfrm>
        </p:spPr>
        <p:txBody>
          <a:bodyPr/>
          <a:lstStyle/>
          <a:p>
            <a:r>
              <a:rPr lang="ro-RO" b="1" dirty="0" err="1"/>
              <a:t>Defining</a:t>
            </a:r>
            <a:r>
              <a:rPr lang="ro-RO" b="1" dirty="0"/>
              <a:t> "Genius </a:t>
            </a:r>
            <a:r>
              <a:rPr lang="ro-RO" b="1" dirty="0" err="1"/>
              <a:t>Loci</a:t>
            </a:r>
            <a:r>
              <a:rPr lang="ro-RO" b="1" dirty="0"/>
              <a:t>"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63A290FD-2F04-71B8-D4C7-9696D3F17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14475"/>
            <a:ext cx="10178322" cy="43651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o-RO" dirty="0"/>
          </a:p>
          <a:p>
            <a:pPr lvl="0"/>
            <a:r>
              <a:rPr lang="ro-RO" sz="2600" b="1" dirty="0" err="1"/>
              <a:t>Origin</a:t>
            </a:r>
            <a:r>
              <a:rPr lang="ro-RO" sz="2600" b="1" dirty="0"/>
              <a:t>:</a:t>
            </a:r>
            <a:r>
              <a:rPr lang="ro-RO" sz="2600" dirty="0"/>
              <a:t> </a:t>
            </a:r>
            <a:r>
              <a:rPr lang="ro-RO" sz="2600" dirty="0" err="1"/>
              <a:t>Ancient</a:t>
            </a:r>
            <a:r>
              <a:rPr lang="ro-RO" sz="2600" dirty="0"/>
              <a:t> Roman </a:t>
            </a:r>
            <a:r>
              <a:rPr lang="ro-RO" sz="2600" dirty="0" err="1"/>
              <a:t>belief</a:t>
            </a:r>
            <a:r>
              <a:rPr lang="ro-RO" sz="2600" dirty="0"/>
              <a:t> </a:t>
            </a:r>
            <a:r>
              <a:rPr lang="ro-RO" sz="2600" dirty="0" err="1"/>
              <a:t>that</a:t>
            </a:r>
            <a:r>
              <a:rPr lang="ro-RO" sz="2600" dirty="0"/>
              <a:t> </a:t>
            </a:r>
            <a:r>
              <a:rPr lang="ro-RO" sz="2600" dirty="0" err="1"/>
              <a:t>every</a:t>
            </a:r>
            <a:r>
              <a:rPr lang="ro-RO" sz="2600" dirty="0"/>
              <a:t> place </a:t>
            </a:r>
            <a:r>
              <a:rPr lang="ro-RO" sz="2600" dirty="0" err="1"/>
              <a:t>has</a:t>
            </a:r>
            <a:r>
              <a:rPr lang="ro-RO" sz="2600" dirty="0"/>
              <a:t> a "</a:t>
            </a:r>
            <a:r>
              <a:rPr lang="ro-RO" sz="2600" dirty="0" err="1"/>
              <a:t>guardian</a:t>
            </a:r>
            <a:r>
              <a:rPr lang="ro-RO" sz="2600" dirty="0"/>
              <a:t> spirit."</a:t>
            </a:r>
          </a:p>
          <a:p>
            <a:pPr lvl="0"/>
            <a:r>
              <a:rPr lang="ro-RO" sz="2600" b="1" dirty="0"/>
              <a:t>Modern Context:</a:t>
            </a:r>
            <a:r>
              <a:rPr lang="ro-RO" sz="2600" dirty="0"/>
              <a:t> The </a:t>
            </a:r>
            <a:r>
              <a:rPr lang="ro-RO" sz="2600" dirty="0" err="1"/>
              <a:t>unique</a:t>
            </a:r>
            <a:r>
              <a:rPr lang="ro-RO" sz="2600" dirty="0"/>
              <a:t> </a:t>
            </a:r>
            <a:r>
              <a:rPr lang="ro-RO" sz="2600" dirty="0" err="1"/>
              <a:t>atmosphere</a:t>
            </a:r>
            <a:r>
              <a:rPr lang="ro-RO" sz="2600" dirty="0"/>
              <a:t> or "</a:t>
            </a:r>
            <a:r>
              <a:rPr lang="ro-RO" sz="2600" dirty="0" err="1"/>
              <a:t>vibe</a:t>
            </a:r>
            <a:r>
              <a:rPr lang="ro-RO" sz="2600" dirty="0"/>
              <a:t>" </a:t>
            </a:r>
            <a:r>
              <a:rPr lang="ro-RO" sz="2600" dirty="0" err="1"/>
              <a:t>created</a:t>
            </a:r>
            <a:r>
              <a:rPr lang="ro-RO" sz="2600" dirty="0"/>
              <a:t> </a:t>
            </a:r>
            <a:r>
              <a:rPr lang="ro-RO" sz="2600" dirty="0" err="1"/>
              <a:t>by</a:t>
            </a:r>
            <a:r>
              <a:rPr lang="ro-RO" sz="2600" dirty="0"/>
              <a:t> </a:t>
            </a:r>
            <a:r>
              <a:rPr lang="ro-RO" sz="2600" dirty="0" err="1"/>
              <a:t>the</a:t>
            </a:r>
            <a:r>
              <a:rPr lang="ro-RO" sz="2600" dirty="0"/>
              <a:t> </a:t>
            </a:r>
            <a:r>
              <a:rPr lang="ro-RO" sz="2600" dirty="0" err="1"/>
              <a:t>intersection</a:t>
            </a:r>
            <a:r>
              <a:rPr lang="ro-RO" sz="2600" dirty="0"/>
              <a:t> of </a:t>
            </a:r>
            <a:r>
              <a:rPr lang="ro-RO" sz="2600" dirty="0" err="1"/>
              <a:t>geography</a:t>
            </a:r>
            <a:r>
              <a:rPr lang="ro-RO" sz="2600" dirty="0"/>
              <a:t> </a:t>
            </a:r>
            <a:r>
              <a:rPr lang="ro-RO" sz="2600" dirty="0" err="1"/>
              <a:t>and</a:t>
            </a:r>
            <a:r>
              <a:rPr lang="ro-RO" sz="2600" dirty="0"/>
              <a:t> </a:t>
            </a:r>
            <a:r>
              <a:rPr lang="ro-RO" sz="2600" dirty="0" err="1"/>
              <a:t>culture</a:t>
            </a:r>
            <a:r>
              <a:rPr lang="ro-RO" sz="2600" dirty="0"/>
              <a:t>.</a:t>
            </a:r>
          </a:p>
          <a:p>
            <a:pPr lvl="0"/>
            <a:r>
              <a:rPr lang="ro-RO" sz="2600" b="1" dirty="0"/>
              <a:t>The </a:t>
            </a:r>
            <a:r>
              <a:rPr lang="ro-RO" sz="2600" b="1" dirty="0" err="1"/>
              <a:t>Sensory</a:t>
            </a:r>
            <a:r>
              <a:rPr lang="ro-RO" sz="2600" b="1" dirty="0"/>
              <a:t> </a:t>
            </a:r>
            <a:r>
              <a:rPr lang="ro-RO" sz="2600" b="1" dirty="0" err="1"/>
              <a:t>Anchor</a:t>
            </a:r>
            <a:r>
              <a:rPr lang="ro-RO" sz="2600" b="1" dirty="0"/>
              <a:t>:</a:t>
            </a:r>
            <a:endParaRPr lang="ro-RO" sz="2600" dirty="0"/>
          </a:p>
          <a:p>
            <a:pPr lvl="1"/>
            <a:r>
              <a:rPr lang="ro-RO" sz="2600" b="1" dirty="0"/>
              <a:t>Sound:</a:t>
            </a:r>
            <a:r>
              <a:rPr lang="ro-RO" sz="2600" dirty="0"/>
              <a:t> The specific </a:t>
            </a:r>
            <a:r>
              <a:rPr lang="ro-RO" sz="2600" dirty="0" err="1"/>
              <a:t>pitch</a:t>
            </a:r>
            <a:r>
              <a:rPr lang="ro-RO" sz="2600" dirty="0"/>
              <a:t> of a </a:t>
            </a:r>
            <a:r>
              <a:rPr lang="ro-RO" sz="2600" dirty="0" err="1"/>
              <a:t>church</a:t>
            </a:r>
            <a:r>
              <a:rPr lang="ro-RO" sz="2600" dirty="0"/>
              <a:t> </a:t>
            </a:r>
            <a:r>
              <a:rPr lang="ro-RO" sz="2600" dirty="0" err="1"/>
              <a:t>bell</a:t>
            </a:r>
            <a:r>
              <a:rPr lang="ro-RO" sz="2600" dirty="0"/>
              <a:t> or </a:t>
            </a:r>
            <a:r>
              <a:rPr lang="ro-RO" sz="2600" dirty="0" err="1"/>
              <a:t>the</a:t>
            </a:r>
            <a:r>
              <a:rPr lang="ro-RO" sz="2600" dirty="0"/>
              <a:t> </a:t>
            </a:r>
            <a:r>
              <a:rPr lang="ro-RO" sz="2600" dirty="0" err="1"/>
              <a:t>cadence</a:t>
            </a:r>
            <a:r>
              <a:rPr lang="ro-RO" sz="2600" dirty="0"/>
              <a:t> of a local dialect.</a:t>
            </a:r>
          </a:p>
          <a:p>
            <a:pPr lvl="1"/>
            <a:r>
              <a:rPr lang="ro-RO" sz="2600" b="1" dirty="0" err="1"/>
              <a:t>Smell</a:t>
            </a:r>
            <a:r>
              <a:rPr lang="ro-RO" sz="2600" b="1" dirty="0"/>
              <a:t>:</a:t>
            </a:r>
            <a:r>
              <a:rPr lang="ro-RO" sz="2600" dirty="0"/>
              <a:t> </a:t>
            </a:r>
            <a:r>
              <a:rPr lang="ro-RO" sz="2600" dirty="0" err="1"/>
              <a:t>Woodsmoke</a:t>
            </a:r>
            <a:r>
              <a:rPr lang="ro-RO" sz="2600" dirty="0"/>
              <a:t>, salt </a:t>
            </a:r>
            <a:r>
              <a:rPr lang="ro-RO" sz="2600" dirty="0" err="1"/>
              <a:t>air</a:t>
            </a:r>
            <a:r>
              <a:rPr lang="ro-RO" sz="2600" dirty="0"/>
              <a:t>, or </a:t>
            </a:r>
            <a:r>
              <a:rPr lang="ro-RO" sz="2600" dirty="0" err="1"/>
              <a:t>street</a:t>
            </a:r>
            <a:r>
              <a:rPr lang="ro-RO" sz="2600" dirty="0"/>
              <a:t> </a:t>
            </a:r>
            <a:r>
              <a:rPr lang="ro-RO" sz="2600" dirty="0" err="1"/>
              <a:t>food</a:t>
            </a:r>
            <a:r>
              <a:rPr lang="ro-RO" sz="2600" dirty="0"/>
              <a:t> </a:t>
            </a:r>
            <a:r>
              <a:rPr lang="ro-RO" sz="2600" dirty="0" err="1"/>
              <a:t>spices</a:t>
            </a:r>
            <a:r>
              <a:rPr lang="ro-RO" sz="2600" dirty="0"/>
              <a:t>.</a:t>
            </a:r>
          </a:p>
          <a:p>
            <a:r>
              <a:rPr lang="ro-RO" sz="2600" b="1" dirty="0" err="1"/>
              <a:t>Movement</a:t>
            </a:r>
            <a:r>
              <a:rPr lang="ro-RO" sz="2600" b="1" dirty="0"/>
              <a:t>:</a:t>
            </a:r>
            <a:r>
              <a:rPr lang="ro-RO" sz="2600" dirty="0"/>
              <a:t> </a:t>
            </a:r>
            <a:r>
              <a:rPr lang="ro-RO" sz="2600" dirty="0" err="1"/>
              <a:t>How</a:t>
            </a:r>
            <a:r>
              <a:rPr lang="ro-RO" sz="2600" dirty="0"/>
              <a:t> </a:t>
            </a:r>
            <a:r>
              <a:rPr lang="ro-RO" sz="2600" dirty="0" err="1"/>
              <a:t>people</a:t>
            </a:r>
            <a:r>
              <a:rPr lang="ro-RO" sz="2600" dirty="0"/>
              <a:t> </a:t>
            </a:r>
            <a:r>
              <a:rPr lang="ro-RO" sz="2600" dirty="0" err="1"/>
              <a:t>walk</a:t>
            </a:r>
            <a:r>
              <a:rPr lang="ro-RO" sz="2600" dirty="0"/>
              <a:t>, </a:t>
            </a:r>
            <a:r>
              <a:rPr lang="ro-RO" sz="2600" dirty="0" err="1"/>
              <a:t>greet</a:t>
            </a:r>
            <a:r>
              <a:rPr lang="ro-RO" sz="2600" dirty="0"/>
              <a:t>, or </a:t>
            </a:r>
            <a:r>
              <a:rPr lang="ro-RO" sz="2600" dirty="0" err="1"/>
              <a:t>occupy</a:t>
            </a:r>
            <a:r>
              <a:rPr lang="ro-RO" sz="2600" dirty="0"/>
              <a:t> public </a:t>
            </a:r>
            <a:r>
              <a:rPr lang="ro-RO" sz="2600" dirty="0" err="1"/>
              <a:t>squares</a:t>
            </a:r>
            <a:r>
              <a:rPr lang="ro-RO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6910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D8CB8FE-8805-C6B5-D3C9-C27AB0E49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b="1" dirty="0" err="1"/>
              <a:t>Tangible</a:t>
            </a:r>
            <a:r>
              <a:rPr lang="ro-RO" b="1" dirty="0"/>
              <a:t> vs. </a:t>
            </a:r>
            <a:r>
              <a:rPr lang="ro-RO" b="1" dirty="0" err="1"/>
              <a:t>Intangible</a:t>
            </a:r>
            <a:r>
              <a:rPr lang="ro-RO" b="1" dirty="0"/>
              <a:t> (The Bridge</a:t>
            </a:r>
            <a:r>
              <a:rPr lang="en-US" b="1" dirty="0"/>
              <a:t>)</a:t>
            </a:r>
            <a:br>
              <a:rPr lang="en-US" b="1" dirty="0"/>
            </a:br>
            <a:br>
              <a:rPr lang="en-US" b="1" dirty="0"/>
            </a:br>
            <a:r>
              <a:rPr lang="ro-RO" sz="3600" dirty="0"/>
              <a:t>The </a:t>
            </a:r>
            <a:r>
              <a:rPr lang="ro-RO" sz="3600" dirty="0" err="1"/>
              <a:t>Symbiosis</a:t>
            </a:r>
            <a:r>
              <a:rPr lang="ro-RO" sz="3600" dirty="0"/>
              <a:t> of </a:t>
            </a:r>
            <a:r>
              <a:rPr lang="ro-RO" sz="3600" dirty="0" err="1"/>
              <a:t>Identity</a:t>
            </a:r>
            <a:endParaRPr lang="ro-RO" sz="3600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DD7FAE29-D434-30C5-418F-4E42D92CE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4014787"/>
          </a:xfrm>
        </p:spPr>
        <p:txBody>
          <a:bodyPr>
            <a:normAutofit/>
          </a:bodyPr>
          <a:lstStyle/>
          <a:p>
            <a:endParaRPr lang="ro-RO" dirty="0"/>
          </a:p>
          <a:p>
            <a:pPr lvl="0"/>
            <a:r>
              <a:rPr lang="ro-RO" sz="3200" b="1" dirty="0" err="1"/>
              <a:t>Architecture</a:t>
            </a:r>
            <a:r>
              <a:rPr lang="ro-RO" sz="3200" b="1" dirty="0"/>
              <a:t> </a:t>
            </a:r>
            <a:r>
              <a:rPr lang="ro-RO" sz="3200" b="1" dirty="0" err="1"/>
              <a:t>is</a:t>
            </a:r>
            <a:r>
              <a:rPr lang="ro-RO" sz="3200" b="1" dirty="0"/>
              <a:t> </a:t>
            </a:r>
            <a:r>
              <a:rPr lang="ro-RO" sz="3200" b="1" dirty="0" err="1"/>
              <a:t>the</a:t>
            </a:r>
            <a:r>
              <a:rPr lang="ro-RO" sz="3200" b="1" dirty="0"/>
              <a:t> </a:t>
            </a:r>
            <a:r>
              <a:rPr lang="ro-RO" sz="3200" b="1" dirty="0" err="1"/>
              <a:t>Stage</a:t>
            </a:r>
            <a:r>
              <a:rPr lang="ro-RO" sz="3200" b="1" dirty="0"/>
              <a:t>:</a:t>
            </a:r>
            <a:r>
              <a:rPr lang="ro-RO" sz="3200" dirty="0"/>
              <a:t> It </a:t>
            </a:r>
            <a:r>
              <a:rPr lang="ro-RO" sz="3200" dirty="0" err="1"/>
              <a:t>provides</a:t>
            </a:r>
            <a:r>
              <a:rPr lang="ro-RO" sz="3200" dirty="0"/>
              <a:t> </a:t>
            </a:r>
            <a:r>
              <a:rPr lang="ro-RO" sz="3200" dirty="0" err="1"/>
              <a:t>the</a:t>
            </a:r>
            <a:r>
              <a:rPr lang="ro-RO" sz="3200" dirty="0"/>
              <a:t> </a:t>
            </a:r>
            <a:r>
              <a:rPr lang="ro-RO" sz="3200" dirty="0" err="1"/>
              <a:t>boundaries</a:t>
            </a:r>
            <a:r>
              <a:rPr lang="ro-RO" sz="3200" dirty="0"/>
              <a:t>.</a:t>
            </a:r>
          </a:p>
          <a:p>
            <a:pPr lvl="0"/>
            <a:r>
              <a:rPr lang="ro-RO" sz="3200" b="1" dirty="0"/>
              <a:t>ICH </a:t>
            </a:r>
            <a:r>
              <a:rPr lang="ro-RO" sz="3200" b="1" dirty="0" err="1"/>
              <a:t>is</a:t>
            </a:r>
            <a:r>
              <a:rPr lang="ro-RO" sz="3200" b="1" dirty="0"/>
              <a:t> </a:t>
            </a:r>
            <a:r>
              <a:rPr lang="ro-RO" sz="3200" b="1" dirty="0" err="1"/>
              <a:t>the</a:t>
            </a:r>
            <a:r>
              <a:rPr lang="ro-RO" sz="3200" b="1" dirty="0"/>
              <a:t> Play:</a:t>
            </a:r>
            <a:r>
              <a:rPr lang="ro-RO" sz="3200" dirty="0"/>
              <a:t> It </a:t>
            </a:r>
            <a:r>
              <a:rPr lang="ro-RO" sz="3200" dirty="0" err="1"/>
              <a:t>provides</a:t>
            </a:r>
            <a:r>
              <a:rPr lang="ro-RO" sz="3200" dirty="0"/>
              <a:t> </a:t>
            </a:r>
            <a:r>
              <a:rPr lang="ro-RO" sz="3200" dirty="0" err="1"/>
              <a:t>the</a:t>
            </a:r>
            <a:r>
              <a:rPr lang="ro-RO" sz="3200" dirty="0"/>
              <a:t> </a:t>
            </a:r>
            <a:r>
              <a:rPr lang="ro-RO" sz="3200" dirty="0" err="1"/>
              <a:t>meaning</a:t>
            </a:r>
            <a:r>
              <a:rPr lang="ro-RO" sz="3200" dirty="0"/>
              <a:t>.</a:t>
            </a:r>
          </a:p>
          <a:p>
            <a:pPr lvl="0"/>
            <a:r>
              <a:rPr lang="ro-RO" sz="3200" dirty="0"/>
              <a:t>An </a:t>
            </a:r>
            <a:r>
              <a:rPr lang="ro-RO" sz="3200" dirty="0" err="1"/>
              <a:t>empty</a:t>
            </a:r>
            <a:r>
              <a:rPr lang="ro-RO" sz="3200" dirty="0"/>
              <a:t> </a:t>
            </a:r>
            <a:r>
              <a:rPr lang="ro-RO" sz="3200" dirty="0" err="1"/>
              <a:t>plaza</a:t>
            </a:r>
            <a:r>
              <a:rPr lang="ro-RO" sz="3200" dirty="0"/>
              <a:t> </a:t>
            </a:r>
            <a:r>
              <a:rPr lang="ro-RO" sz="3200" dirty="0" err="1"/>
              <a:t>is</a:t>
            </a:r>
            <a:r>
              <a:rPr lang="ro-RO" sz="3200" dirty="0"/>
              <a:t> just </a:t>
            </a:r>
            <a:r>
              <a:rPr lang="ro-RO" sz="3200" dirty="0" err="1"/>
              <a:t>stone</a:t>
            </a:r>
            <a:r>
              <a:rPr lang="ro-RO" sz="3200" dirty="0"/>
              <a:t>. </a:t>
            </a:r>
            <a:r>
              <a:rPr lang="en-US" sz="3200" dirty="0"/>
              <a:t> </a:t>
            </a:r>
            <a:r>
              <a:rPr lang="ro-RO" sz="3200" dirty="0"/>
              <a:t>A </a:t>
            </a:r>
            <a:r>
              <a:rPr lang="ro-RO" sz="3200" dirty="0" err="1"/>
              <a:t>plaza</a:t>
            </a:r>
            <a:r>
              <a:rPr lang="ro-RO" sz="3200" dirty="0"/>
              <a:t> </a:t>
            </a:r>
            <a:r>
              <a:rPr lang="ro-RO" sz="3200" dirty="0" err="1"/>
              <a:t>filled</a:t>
            </a:r>
            <a:r>
              <a:rPr lang="ro-RO" sz="3200" dirty="0"/>
              <a:t> </a:t>
            </a:r>
            <a:r>
              <a:rPr lang="ro-RO" sz="3200" dirty="0" err="1"/>
              <a:t>with</a:t>
            </a:r>
            <a:r>
              <a:rPr lang="ro-RO" sz="3200" dirty="0"/>
              <a:t> a 200-year-old </a:t>
            </a:r>
            <a:r>
              <a:rPr lang="ro-RO" sz="3200" dirty="0" err="1"/>
              <a:t>evening</a:t>
            </a:r>
            <a:r>
              <a:rPr lang="ro-RO" sz="3200" dirty="0"/>
              <a:t> market </a:t>
            </a:r>
            <a:r>
              <a:rPr lang="ro-RO" sz="3200" dirty="0" err="1"/>
              <a:t>is</a:t>
            </a:r>
            <a:r>
              <a:rPr lang="ro-RO" sz="3200" dirty="0"/>
              <a:t> a </a:t>
            </a:r>
            <a:r>
              <a:rPr lang="ro-RO" sz="3200" i="1" dirty="0"/>
              <a:t>cultural </a:t>
            </a:r>
            <a:r>
              <a:rPr lang="ro-RO" sz="3200" i="1" dirty="0" err="1"/>
              <a:t>territory</a:t>
            </a:r>
            <a:r>
              <a:rPr lang="ro-RO" sz="3200" dirty="0"/>
              <a:t>.</a:t>
            </a:r>
          </a:p>
          <a:p>
            <a:r>
              <a:rPr lang="ro-RO" sz="3200" dirty="0"/>
              <a:t>"</a:t>
            </a:r>
            <a:r>
              <a:rPr lang="ro-RO" sz="3200" dirty="0" err="1"/>
              <a:t>Buildings</a:t>
            </a:r>
            <a:r>
              <a:rPr lang="ro-RO" sz="3200" dirty="0"/>
              <a:t> tell </a:t>
            </a:r>
            <a:r>
              <a:rPr lang="ro-RO" sz="3200" dirty="0" err="1"/>
              <a:t>us</a:t>
            </a:r>
            <a:r>
              <a:rPr lang="ro-RO" sz="3200" dirty="0"/>
              <a:t> </a:t>
            </a:r>
            <a:r>
              <a:rPr lang="ro-RO" sz="3200" dirty="0" err="1"/>
              <a:t>where</a:t>
            </a:r>
            <a:r>
              <a:rPr lang="ro-RO" sz="3200" dirty="0"/>
              <a:t> </a:t>
            </a:r>
            <a:r>
              <a:rPr lang="ro-RO" sz="3200" dirty="0" err="1"/>
              <a:t>we</a:t>
            </a:r>
            <a:r>
              <a:rPr lang="ro-RO" sz="3200" dirty="0"/>
              <a:t> are; </a:t>
            </a:r>
            <a:r>
              <a:rPr lang="ro-RO" sz="3200" dirty="0" err="1"/>
              <a:t>Intangible</a:t>
            </a:r>
            <a:r>
              <a:rPr lang="ro-RO" sz="3200" dirty="0"/>
              <a:t> </a:t>
            </a:r>
            <a:r>
              <a:rPr lang="ro-RO" sz="3200" dirty="0" err="1"/>
              <a:t>Heritage</a:t>
            </a:r>
            <a:r>
              <a:rPr lang="ro-RO" sz="3200" dirty="0"/>
              <a:t> </a:t>
            </a:r>
            <a:r>
              <a:rPr lang="ro-RO" sz="3200" dirty="0" err="1"/>
              <a:t>tells</a:t>
            </a:r>
            <a:r>
              <a:rPr lang="ro-RO" sz="3200" dirty="0"/>
              <a:t> </a:t>
            </a:r>
            <a:r>
              <a:rPr lang="ro-RO" sz="3200" dirty="0" err="1"/>
              <a:t>us</a:t>
            </a:r>
            <a:r>
              <a:rPr lang="ro-RO" sz="3200" dirty="0"/>
              <a:t> </a:t>
            </a:r>
            <a:r>
              <a:rPr lang="ro-RO" sz="3200" i="1" dirty="0" err="1"/>
              <a:t>who</a:t>
            </a:r>
            <a:r>
              <a:rPr lang="ro-RO" sz="3200" dirty="0"/>
              <a:t> </a:t>
            </a:r>
            <a:r>
              <a:rPr lang="ro-RO" sz="3200" dirty="0" err="1"/>
              <a:t>we</a:t>
            </a:r>
            <a:r>
              <a:rPr lang="ro-RO" sz="3200" dirty="0"/>
              <a:t> are."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410378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tăText 2">
            <a:extLst>
              <a:ext uri="{FF2B5EF4-FFF2-40B4-BE49-F238E27FC236}">
                <a16:creationId xmlns:a16="http://schemas.microsoft.com/office/drawing/2014/main" id="{48A4EC86-45A7-C4E1-126F-FC9911107F6D}"/>
              </a:ext>
            </a:extLst>
          </p:cNvPr>
          <p:cNvSpPr txBox="1"/>
          <p:nvPr/>
        </p:nvSpPr>
        <p:spPr>
          <a:xfrm>
            <a:off x="1166812" y="2228671"/>
            <a:ext cx="98583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3600" b="1" dirty="0" err="1"/>
              <a:t>Buildings</a:t>
            </a:r>
            <a:r>
              <a:rPr lang="ro-RO" sz="3600" b="1" dirty="0"/>
              <a:t> tell </a:t>
            </a:r>
            <a:r>
              <a:rPr lang="ro-RO" sz="3600" b="1" dirty="0" err="1"/>
              <a:t>us</a:t>
            </a:r>
            <a:r>
              <a:rPr lang="ro-RO" sz="3600" b="1" dirty="0"/>
              <a:t> </a:t>
            </a:r>
            <a:r>
              <a:rPr lang="ro-RO" sz="3600" b="1" dirty="0" err="1"/>
              <a:t>where</a:t>
            </a:r>
            <a:r>
              <a:rPr lang="ro-RO" sz="3600" b="1" dirty="0"/>
              <a:t> </a:t>
            </a:r>
            <a:r>
              <a:rPr lang="ro-RO" sz="3600" b="1" dirty="0" err="1"/>
              <a:t>we</a:t>
            </a:r>
            <a:r>
              <a:rPr lang="ro-RO" sz="3600" b="1" dirty="0"/>
              <a:t> are; </a:t>
            </a:r>
            <a:endParaRPr lang="en-US" sz="3600" b="1" dirty="0"/>
          </a:p>
          <a:p>
            <a:r>
              <a:rPr lang="ro-RO" sz="3600" b="1" dirty="0" err="1"/>
              <a:t>Intangible</a:t>
            </a:r>
            <a:r>
              <a:rPr lang="ro-RO" sz="3600" b="1" dirty="0"/>
              <a:t> </a:t>
            </a:r>
            <a:r>
              <a:rPr lang="ro-RO" sz="3600" b="1" dirty="0" err="1"/>
              <a:t>Heritage</a:t>
            </a:r>
            <a:r>
              <a:rPr lang="ro-RO" sz="3600" b="1" dirty="0"/>
              <a:t> </a:t>
            </a:r>
            <a:r>
              <a:rPr lang="ro-RO" sz="3600" b="1" dirty="0" err="1"/>
              <a:t>tells</a:t>
            </a:r>
            <a:r>
              <a:rPr lang="ro-RO" sz="3600" b="1" dirty="0"/>
              <a:t> </a:t>
            </a:r>
            <a:r>
              <a:rPr lang="ro-RO" sz="3600" b="1" dirty="0" err="1"/>
              <a:t>us</a:t>
            </a:r>
            <a:r>
              <a:rPr lang="ro-RO" sz="3600" b="1" dirty="0"/>
              <a:t> </a:t>
            </a:r>
            <a:r>
              <a:rPr lang="ro-RO" sz="3600" b="1" i="1" dirty="0" err="1"/>
              <a:t>who</a:t>
            </a:r>
            <a:r>
              <a:rPr lang="ro-RO" sz="3600" b="1" dirty="0"/>
              <a:t> </a:t>
            </a:r>
            <a:r>
              <a:rPr lang="ro-RO" sz="3600" b="1" dirty="0" err="1"/>
              <a:t>we</a:t>
            </a:r>
            <a:r>
              <a:rPr lang="ro-RO" sz="3600" b="1" dirty="0"/>
              <a:t> are.</a:t>
            </a:r>
          </a:p>
        </p:txBody>
      </p:sp>
    </p:spTree>
    <p:extLst>
      <p:ext uri="{BB962C8B-B14F-4D97-AF65-F5344CB8AC3E}">
        <p14:creationId xmlns:p14="http://schemas.microsoft.com/office/powerpoint/2010/main" val="1179353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EEC479A2-707B-35AB-DDFB-CC17E9249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The Takeaway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AA47FA5B-FE0E-950F-7FCD-02E017BBD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o-RO" dirty="0"/>
          </a:p>
          <a:p>
            <a:pPr lvl="0"/>
            <a:r>
              <a:rPr lang="ro-RO" sz="3200" dirty="0"/>
              <a:t>ICH </a:t>
            </a:r>
            <a:r>
              <a:rPr lang="ro-RO" sz="3200" dirty="0" err="1"/>
              <a:t>is</a:t>
            </a:r>
            <a:r>
              <a:rPr lang="ro-RO" sz="3200" dirty="0"/>
              <a:t> </a:t>
            </a:r>
            <a:r>
              <a:rPr lang="ro-RO" sz="3200" b="1" dirty="0"/>
              <a:t>Living:</a:t>
            </a:r>
            <a:r>
              <a:rPr lang="ro-RO" sz="3200" dirty="0"/>
              <a:t> It must </a:t>
            </a:r>
            <a:r>
              <a:rPr lang="ro-RO" sz="3200" dirty="0" err="1"/>
              <a:t>be</a:t>
            </a:r>
            <a:r>
              <a:rPr lang="ro-RO" sz="3200" dirty="0"/>
              <a:t> </a:t>
            </a:r>
            <a:r>
              <a:rPr lang="ro-RO" sz="3200" dirty="0" err="1"/>
              <a:t>practiced</a:t>
            </a:r>
            <a:r>
              <a:rPr lang="ro-RO" sz="3200" dirty="0"/>
              <a:t> </a:t>
            </a:r>
            <a:r>
              <a:rPr lang="ro-RO" sz="3200" dirty="0" err="1"/>
              <a:t>to</a:t>
            </a:r>
            <a:r>
              <a:rPr lang="ro-RO" sz="3200" dirty="0"/>
              <a:t> </a:t>
            </a:r>
            <a:r>
              <a:rPr lang="ro-RO" sz="3200" dirty="0" err="1"/>
              <a:t>survive</a:t>
            </a:r>
            <a:r>
              <a:rPr lang="ro-RO" sz="3200" dirty="0"/>
              <a:t>.</a:t>
            </a:r>
          </a:p>
          <a:p>
            <a:pPr lvl="0"/>
            <a:r>
              <a:rPr lang="ro-RO" sz="3200" dirty="0"/>
              <a:t>ICH </a:t>
            </a:r>
            <a:r>
              <a:rPr lang="ro-RO" sz="3200" dirty="0" err="1"/>
              <a:t>is</a:t>
            </a:r>
            <a:r>
              <a:rPr lang="ro-RO" sz="3200" dirty="0"/>
              <a:t> </a:t>
            </a:r>
            <a:r>
              <a:rPr lang="ro-RO" sz="3200" b="1" dirty="0"/>
              <a:t>Contextual:</a:t>
            </a:r>
            <a:r>
              <a:rPr lang="ro-RO" sz="3200" dirty="0"/>
              <a:t> It </a:t>
            </a:r>
            <a:r>
              <a:rPr lang="ro-RO" sz="3200" dirty="0" err="1"/>
              <a:t>belongs</a:t>
            </a:r>
            <a:r>
              <a:rPr lang="ro-RO" sz="3200" dirty="0"/>
              <a:t> </a:t>
            </a:r>
            <a:r>
              <a:rPr lang="ro-RO" sz="3200" dirty="0" err="1"/>
              <a:t>to</a:t>
            </a:r>
            <a:r>
              <a:rPr lang="ro-RO" sz="3200" dirty="0"/>
              <a:t> a specific </a:t>
            </a:r>
            <a:r>
              <a:rPr lang="ro-RO" sz="3200" dirty="0" err="1"/>
              <a:t>patch</a:t>
            </a:r>
            <a:r>
              <a:rPr lang="ro-RO" sz="3200" dirty="0"/>
              <a:t> of </a:t>
            </a:r>
            <a:r>
              <a:rPr lang="ro-RO" sz="3200" dirty="0" err="1"/>
              <a:t>earth</a:t>
            </a:r>
            <a:r>
              <a:rPr lang="ro-RO" sz="3200" dirty="0"/>
              <a:t>.</a:t>
            </a:r>
          </a:p>
          <a:p>
            <a:pPr lvl="0"/>
            <a:r>
              <a:rPr lang="ro-RO" sz="3200" b="1" dirty="0" err="1"/>
              <a:t>Next</a:t>
            </a:r>
            <a:r>
              <a:rPr lang="ro-RO" sz="3200" b="1" dirty="0"/>
              <a:t> Step:</a:t>
            </a:r>
            <a:r>
              <a:rPr lang="ro-RO" sz="3200" dirty="0"/>
              <a:t> </a:t>
            </a:r>
            <a:r>
              <a:rPr lang="ro-RO" sz="3200" dirty="0" err="1"/>
              <a:t>Moving</a:t>
            </a:r>
            <a:r>
              <a:rPr lang="ro-RO" sz="3200" dirty="0"/>
              <a:t> </a:t>
            </a:r>
            <a:r>
              <a:rPr lang="ro-RO" sz="3200" dirty="0" err="1"/>
              <a:t>from</a:t>
            </a:r>
            <a:r>
              <a:rPr lang="ro-RO" sz="3200" dirty="0"/>
              <a:t> </a:t>
            </a:r>
            <a:r>
              <a:rPr lang="ro-RO" sz="3200" i="1" dirty="0" err="1"/>
              <a:t>what</a:t>
            </a:r>
            <a:r>
              <a:rPr lang="ro-RO" sz="3200" dirty="0"/>
              <a:t> it </a:t>
            </a:r>
            <a:r>
              <a:rPr lang="ro-RO" sz="3200" dirty="0" err="1"/>
              <a:t>is</a:t>
            </a:r>
            <a:r>
              <a:rPr lang="ro-RO" sz="3200" dirty="0"/>
              <a:t> </a:t>
            </a:r>
            <a:r>
              <a:rPr lang="ro-RO" sz="3200" dirty="0" err="1"/>
              <a:t>to</a:t>
            </a:r>
            <a:r>
              <a:rPr lang="ro-RO" sz="3200" dirty="0"/>
              <a:t> </a:t>
            </a:r>
            <a:r>
              <a:rPr lang="ro-RO" sz="3200" i="1" dirty="0" err="1"/>
              <a:t>how</a:t>
            </a:r>
            <a:r>
              <a:rPr lang="ro-RO" sz="3200" dirty="0"/>
              <a:t> it </a:t>
            </a:r>
            <a:r>
              <a:rPr lang="ro-RO" sz="3200" dirty="0" err="1"/>
              <a:t>was</a:t>
            </a:r>
            <a:r>
              <a:rPr lang="ro-RO" sz="3200" dirty="0"/>
              <a:t> </a:t>
            </a:r>
            <a:r>
              <a:rPr lang="ro-RO" sz="3200" dirty="0" err="1"/>
              <a:t>formed</a:t>
            </a:r>
            <a:r>
              <a:rPr lang="ro-RO" sz="3200" dirty="0"/>
              <a:t> </a:t>
            </a:r>
            <a:r>
              <a:rPr lang="ro-RO" sz="3200" dirty="0" err="1"/>
              <a:t>by</a:t>
            </a:r>
            <a:r>
              <a:rPr lang="ro-RO" sz="3200" dirty="0"/>
              <a:t> </a:t>
            </a:r>
            <a:r>
              <a:rPr lang="ro-RO" sz="3200" dirty="0" err="1"/>
              <a:t>the</a:t>
            </a:r>
            <a:r>
              <a:rPr lang="ro-RO" sz="3200" dirty="0"/>
              <a:t> land.</a:t>
            </a:r>
          </a:p>
          <a:p>
            <a:pPr marL="0" indent="0">
              <a:buNone/>
            </a:pPr>
            <a:endParaRPr lang="ro-RO" sz="3200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402085994"/>
      </p:ext>
    </p:extLst>
  </p:cSld>
  <p:clrMapOvr>
    <a:masterClrMapping/>
  </p:clrMapOvr>
</p:sld>
</file>

<file path=ppt/theme/theme1.xml><?xml version="1.0" encoding="utf-8"?>
<a:theme xmlns:a="http://schemas.openxmlformats.org/drawingml/2006/main" name="Bricka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9bdc472-8c15-44a4-8402-5a4738d41b85">
      <Terms xmlns="http://schemas.microsoft.com/office/infopath/2007/PartnerControls"/>
    </lcf76f155ced4ddcb4097134ff3c332f>
    <TaxCatchAll xmlns="f83a81d3-c099-4ff3-85b8-0382f338cfd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5625CA4949FD459A04656ECB39CAD0" ma:contentTypeVersion="11" ma:contentTypeDescription="Skapa ett nytt dokument." ma:contentTypeScope="" ma:versionID="c16e50348079c5ebfe99ae26000329f0">
  <xsd:schema xmlns:xsd="http://www.w3.org/2001/XMLSchema" xmlns:xs="http://www.w3.org/2001/XMLSchema" xmlns:p="http://schemas.microsoft.com/office/2006/metadata/properties" xmlns:ns2="79bdc472-8c15-44a4-8402-5a4738d41b85" xmlns:ns3="f83a81d3-c099-4ff3-85b8-0382f338cfda" targetNamespace="http://schemas.microsoft.com/office/2006/metadata/properties" ma:root="true" ma:fieldsID="0e6c2dc37916dba8f87ef9a56e18b3e8" ns2:_="" ns3:_="">
    <xsd:import namespace="79bdc472-8c15-44a4-8402-5a4738d41b85"/>
    <xsd:import namespace="f83a81d3-c099-4ff3-85b8-0382f338cf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bdc472-8c15-44a4-8402-5a4738d41b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eringar" ma:readOnly="false" ma:fieldId="{5cf76f15-5ced-4ddc-b409-7134ff3c332f}" ma:taxonomyMulti="true" ma:sspId="5160e0b2-97a8-4744-93ce-52f89bbfc05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3a81d3-c099-4ff3-85b8-0382f338cfd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a5ba411-1be7-498a-b038-0f9affcbfda4}" ma:internalName="TaxCatchAll" ma:showField="CatchAllData" ma:web="f83a81d3-c099-4ff3-85b8-0382f338cf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0F6117-07DC-4D88-8F37-E709088131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F04CEE-9EA6-4572-B2F1-5EDC9E0D7E18}">
  <ds:schemaRefs>
    <ds:schemaRef ds:uri="http://schemas.microsoft.com/office/2006/metadata/properties"/>
    <ds:schemaRef ds:uri="http://schemas.microsoft.com/office/infopath/2007/PartnerControls"/>
    <ds:schemaRef ds:uri="79bdc472-8c15-44a4-8402-5a4738d41b85"/>
    <ds:schemaRef ds:uri="f83a81d3-c099-4ff3-85b8-0382f338cfda"/>
  </ds:schemaRefs>
</ds:datastoreItem>
</file>

<file path=customXml/itemProps3.xml><?xml version="1.0" encoding="utf-8"?>
<ds:datastoreItem xmlns:ds="http://schemas.openxmlformats.org/officeDocument/2006/customXml" ds:itemID="{955FBF02-BDC0-4183-8C27-15E907BC00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bdc472-8c15-44a4-8402-5a4738d41b85"/>
    <ds:schemaRef ds:uri="f83a81d3-c099-4ff3-85b8-0382f338cf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TM10001106[[fn=Bricka]]</Template>
  <TotalTime>38</TotalTime>
  <Words>431</Words>
  <Application>Microsoft Office PowerPoint</Application>
  <PresentationFormat>Ecran lat</PresentationFormat>
  <Paragraphs>42</Paragraphs>
  <Slides>10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10</vt:i4>
      </vt:variant>
    </vt:vector>
  </HeadingPairs>
  <TitlesOfParts>
    <vt:vector size="15" baseType="lpstr">
      <vt:lpstr>Arial</vt:lpstr>
      <vt:lpstr>Calibri</vt:lpstr>
      <vt:lpstr>Gill Sans MT</vt:lpstr>
      <vt:lpstr>Impact</vt:lpstr>
      <vt:lpstr>Bricka</vt:lpstr>
      <vt:lpstr>The Invisible Map</vt:lpstr>
      <vt:lpstr>Defining the “vibe”</vt:lpstr>
      <vt:lpstr>Beyond Stone and Mortar  What makes a place “Real”?</vt:lpstr>
      <vt:lpstr>DIscussion</vt:lpstr>
      <vt:lpstr>Prezentare PowerPoint</vt:lpstr>
      <vt:lpstr>Defining "Genius Loci"</vt:lpstr>
      <vt:lpstr>Tangible vs. Intangible (The Bridge)  The Symbiosis of Identity</vt:lpstr>
      <vt:lpstr>Prezentare PowerPoint</vt:lpstr>
      <vt:lpstr> The Takeaway</vt:lpstr>
      <vt:lpstr>Closing thought:  "To save a place, you must save its stories."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Helena Kuhlefelt</dc:creator>
  <cp:lastModifiedBy>R</cp:lastModifiedBy>
  <cp:revision>8</cp:revision>
  <dcterms:created xsi:type="dcterms:W3CDTF">2025-12-19T09:46:02Z</dcterms:created>
  <dcterms:modified xsi:type="dcterms:W3CDTF">2026-05-03T19:56:33Z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0x0101002A5625CA4949FD459A04656ECB39CAD0</vt:lpwstr>
  </property>
</Properties>
</file>